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notesSlides/notesSlide2.xml" ContentType="application/vnd.openxmlformats-officedocument.presentationml.notesSlide+xml"/>
  <Override PartName="/ppt/ink/inkAction5.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7"/>
  </p:notesMasterIdLst>
  <p:sldIdLst>
    <p:sldId id="296" r:id="rId2"/>
    <p:sldId id="297" r:id="rId3"/>
    <p:sldId id="305" r:id="rId4"/>
    <p:sldId id="288" r:id="rId5"/>
    <p:sldId id="306"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45" autoAdjust="0"/>
  </p:normalViewPr>
  <p:slideViewPr>
    <p:cSldViewPr>
      <p:cViewPr varScale="1">
        <p:scale>
          <a:sx n="105" d="100"/>
          <a:sy n="105" d="100"/>
        </p:scale>
        <p:origin x="179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8T07:46:51.059"/>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92556">
    <iact:property name="dataType"/>
    <iact:actionData xml:id="d0">
      <inkml:trace xmlns:inkml="http://www.w3.org/2003/InkML" xml:id="stk0" contextRef="#ctx0" brushRef="#br0">4894 4120 0</inkml:trace>
    </iact:actionData>
  </iact:action>
  <iact:action type="add" startTime="122524">
    <iact:property name="dataType"/>
    <iact:actionData xml:id="d1">
      <inkml:trace xmlns:inkml="http://www.w3.org/2003/InkML" xml:id="stk1" contextRef="#ctx0" brushRef="#br0">18048 4120 0</inkml:trace>
    </iact:actionData>
  </iact:action>
  <iact:action type="add" startTime="155468">
    <iact:property name="dataType"/>
    <iact:actionData xml:id="d2">
      <inkml:trace xmlns:inkml="http://www.w3.org/2003/InkML" xml:id="stk2" contextRef="#ctx0" brushRef="#br0">5293 5228 0</inkml:trace>
    </iact:actionData>
  </iact:action>
  <iact:action type="add" startTime="205358">
    <iact:property name="dataType"/>
    <iact:actionData xml:id="d3">
      <inkml:trace xmlns:inkml="http://www.w3.org/2003/InkML" xml:id="stk3" contextRef="#ctx0" brushRef="#br0">7308 6513 0</inkml:trace>
    </iact:actionData>
  </iact:action>
  <iact:action type="add" startTime="213291">
    <iact:property name="dataType"/>
    <iact:actionData xml:id="d4">
      <inkml:trace xmlns:inkml="http://www.w3.org/2003/InkML" xml:id="stk4" contextRef="#ctx0" brushRef="#br0">6909 7886 0</inkml:trace>
    </iact:actionData>
  </iact:action>
  <iact:action type="add" startTime="346563">
    <iact:property name="dataType"/>
    <iact:actionData xml:id="d5">
      <inkml:trace xmlns:inkml="http://www.w3.org/2003/InkML" xml:id="stk5" contextRef="#ctx0" brushRef="#br0">11338 8440 0</inkml:trace>
    </iact:actionData>
  </iact:action>
  <iact:action type="add" startTime="350665">
    <iact:property name="dataType"/>
    <iact:actionData xml:id="d6">
      <inkml:trace xmlns:inkml="http://www.w3.org/2003/InkML" xml:id="stk6" contextRef="#ctx0" brushRef="#br0">14217 8573 0</inkml:trace>
    </iact:actionData>
  </iact:action>
  <iact:action type="add" startTime="351968">
    <iact:property name="dataType"/>
    <iact:actionData xml:id="d7">
      <inkml:trace xmlns:inkml="http://www.w3.org/2003/InkML" xml:id="stk7" contextRef="#ctx0" brushRef="#br0">8924 8307 0</inkml:trace>
    </iact:actionData>
  </iact:action>
  <iact:action type="add" startTime="357276">
    <iact:property name="dataType"/>
    <iact:actionData xml:id="d8">
      <inkml:trace xmlns:inkml="http://www.w3.org/2003/InkML" xml:id="stk8" contextRef="#ctx0" brushRef="#br0">16011 12582 0</inkml:trace>
    </iact:actionData>
  </iact:action>
  <iact:action type="add" startTime="367061">
    <iact:property name="dataType"/>
    <iact:actionData xml:id="d9">
      <inkml:trace xmlns:inkml="http://www.w3.org/2003/InkML" xml:id="stk9" contextRef="#ctx0" brushRef="#br0">9190 14997 0,'22'0'57</inkml:trace>
    </iact:actionData>
  </iact:action>
  <iact:action type="add" startTime="397324">
    <iact:property name="dataType"/>
    <iact:actionData xml:id="d10">
      <inkml:trace xmlns:inkml="http://www.w3.org/2003/InkML" xml:id="stk10" contextRef="#ctx0" brushRef="#br0">15856 16016 0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8T07:46:51.059"/>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7010">
    <iact:property name="dataType"/>
    <iact:actionData xml:id="d0">
      <inkml:trace xmlns:inkml="http://www.w3.org/2003/InkML" xml:id="stk0" contextRef="#ctx0" brushRef="#br0">12512 3168 0</inkml:trace>
    </iact:actionData>
  </iact:action>
  <iact:action type="add" startTime="20552">
    <iact:property name="dataType"/>
    <iact:actionData xml:id="d1">
      <inkml:trace xmlns:inkml="http://www.w3.org/2003/InkML" xml:id="stk1" contextRef="#ctx0" brushRef="#br0">13730 3124 0</inkml:trace>
    </iact:actionData>
  </iact:action>
  <iact:action type="add" startTime="20934">
    <iact:property name="dataType"/>
    <iact:actionData xml:id="d2">
      <inkml:trace xmlns:inkml="http://www.w3.org/2003/InkML" xml:id="stk2" contextRef="#ctx0" brushRef="#br0">14416 3124 0</inkml:trace>
    </iact:actionData>
  </iact:action>
  <iact:action type="add" startTime="179791">
    <iact:property name="dataType"/>
    <iact:actionData xml:id="d3">
      <inkml:trace xmlns:inkml="http://www.w3.org/2003/InkML" xml:id="stk3" contextRef="#ctx0" brushRef="#br0">15080 13114 0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8T08:02:15.736"/>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31854">
    <iact:property name="dataType"/>
    <iact:actionData xml:id="d0">
      <inkml:trace xmlns:inkml="http://www.w3.org/2003/InkML" xml:id="stk0" contextRef="#ctx0" brushRef="#br0">2923 7554 0</inkml:trace>
    </iact:actionData>
  </iact:action>
  <iact:action type="add" startTime="89056">
    <iact:property name="dataType"/>
    <iact:actionData xml:id="d1">
      <inkml:trace xmlns:inkml="http://www.w3.org/2003/InkML" xml:id="stk1" contextRef="#ctx0" brushRef="#br0">20417 7354 0,'23'0'142,"-1"0"-133,-22 23-2</inkml:trace>
    </iact:actionData>
  </iact:action>
  <iact:action type="add" startTime="92742">
    <iact:property name="dataType"/>
    <iact:actionData xml:id="d2">
      <inkml:trace xmlns:inkml="http://www.w3.org/2003/InkML" xml:id="stk2" contextRef="#ctx0" brushRef="#br0">7020 8639 0</inkml:trace>
    </iact:actionData>
  </iact:action>
  <iact:action type="add" startTime="114819">
    <iact:property name="dataType"/>
    <iact:actionData xml:id="d3">
      <inkml:trace xmlns:inkml="http://www.w3.org/2003/InkML" xml:id="stk3" contextRef="#ctx0" brushRef="#br0">20528 8285 0,'0'44'119,"0"-22"-116,0 0 6</inkml:trace>
    </iact:actionData>
  </iact:action>
  <iact:action type="add" startTime="139663">
    <iact:property name="dataType"/>
    <iact:actionData xml:id="d4">
      <inkml:trace xmlns:inkml="http://www.w3.org/2003/InkML" xml:id="stk4" contextRef="#ctx0" brushRef="#br0">731 12693 0</inkml:trace>
    </iact:actionData>
  </iact:action>
  <iact:action type="add" startTime="189592">
    <iact:property name="dataType"/>
    <iact:actionData xml:id="d5">
      <inkml:trace xmlns:inkml="http://www.w3.org/2003/InkML" xml:id="stk5" contextRef="#ctx0" brushRef="#br0">664 14022 0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8T08:07:31.367"/>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156795">
    <iact:property name="dataType"/>
    <iact:actionData xml:id="d0">
      <inkml:trace xmlns:inkml="http://www.w3.org/2003/InkML" xml:id="stk0" contextRef="#ctx0" brushRef="#br0">3942 7244 0</inkml:trace>
    </iact:actionData>
  </iact:action>
  <iact:action type="add" startTime="157589">
    <iact:property name="dataType"/>
    <iact:actionData xml:id="d1">
      <inkml:trace xmlns:inkml="http://www.w3.org/2003/InkML" xml:id="stk1" contextRef="#ctx0" brushRef="#br0">3964 10323 0</inkml:trace>
    </iact:actionData>
  </iact:action>
  <iact:action type="add" startTime="178967">
    <iact:property name="dataType"/>
    <iact:actionData xml:id="d2">
      <inkml:trace xmlns:inkml="http://www.w3.org/2003/InkML" xml:id="stk2" contextRef="#ctx0" brushRef="#br0">4097 12937 0</inkml:trace>
    </iact:actionData>
  </iact:action>
  <iact:action type="add" startTime="263563">
    <iact:property name="dataType"/>
    <iact:actionData xml:id="d3">
      <inkml:trace xmlns:inkml="http://www.w3.org/2003/InkML" xml:id="stk3" contextRef="#ctx0" brushRef="#br0">3986 15218 0</inkml:trace>
    </iact:actionData>
  </iact:action>
  <iact:action type="add" startTime="299877">
    <iact:property name="dataType"/>
    <iact:actionData xml:id="d4">
      <inkml:trace xmlns:inkml="http://www.w3.org/2003/InkML" xml:id="stk4" contextRef="#ctx0" brushRef="#br0">16343 10234 0,'-22'0'17</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8T08:07:31.367"/>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86020">
    <iact:property name="dataType"/>
    <iact:actionData xml:id="d0">
      <inkml:trace xmlns:inkml="http://www.w3.org/2003/InkML" xml:id="stk0" contextRef="#ctx0" brushRef="#br0">16786 4896 0</inkml:trace>
    </iact:actionData>
  </iact:action>
  <iact:action type="add" startTime="175784">
    <iact:property name="dataType"/>
    <iact:actionData xml:id="d1">
      <inkml:trace xmlns:inkml="http://www.w3.org/2003/InkML" xml:id="stk1" contextRef="#ctx0" brushRef="#br0">775 7775 0</inkml:trace>
    </iact:actionData>
  </iact:action>
  <iact:action type="add" startTime="183093">
    <iact:property name="dataType"/>
    <iact:actionData xml:id="d2">
      <inkml:trace xmlns:inkml="http://www.w3.org/2003/InkML" xml:id="stk2" contextRef="#ctx0" brushRef="#br0">18092 14819 0</inkml:trace>
    </iact:actionData>
  </iact:action>
  <iact:action type="add" startTime="199868">
    <iact:property name="dataType"/>
    <iact:actionData xml:id="d3">
      <inkml:trace xmlns:inkml="http://www.w3.org/2003/InkML" xml:id="stk3" contextRef="#ctx0" brushRef="#br0">15944 14443 0,'0'22'119,"22"-22"-113</inkml:trace>
    </iact:actionData>
  </iact:action>
  <iact:action type="add" startTime="257411">
    <iact:property name="dataType"/>
    <iact:actionData xml:id="d4">
      <inkml:trace xmlns:inkml="http://www.w3.org/2003/InkML" xml:id="stk4" contextRef="#ctx0" brushRef="#br0">22499 13955 0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9F330D3B-256B-4885-80D9-3B987393CF33}" type="datetimeFigureOut">
              <a:rPr lang="fa-IR" smtClean="0"/>
              <a:pPr/>
              <a:t>06/09/1441</a:t>
            </a:fld>
            <a:endParaRPr lang="fa-I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303924A-E149-49DB-9334-B9A174CD27FE}" type="slidenum">
              <a:rPr lang="fa-IR" smtClean="0"/>
              <a:pPr/>
              <a:t>‹#›</a:t>
            </a:fld>
            <a:endParaRPr lang="fa-IR"/>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D303924A-E149-49DB-9334-B9A174CD27FE}" type="slidenum">
              <a:rPr lang="fa-IR" smtClean="0"/>
              <a:pPr/>
              <a:t>1</a:t>
            </a:fld>
            <a:endParaRPr lang="fa-I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D303924A-E149-49DB-9334-B9A174CD27FE}" type="slidenum">
              <a:rPr lang="fa-IR" smtClean="0"/>
              <a:pPr/>
              <a:t>5</a:t>
            </a:fld>
            <a:endParaRPr lang="fa-I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8D93C3-C9C9-4732-AE9E-408A10C2EA1C}" type="datetime1">
              <a:rPr lang="en-US" smtClean="0"/>
              <a:pPr/>
              <a:t>4/28/2020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99E87-B400-4317-9C9D-7EE7C1687BD1}" type="datetime1">
              <a:rPr lang="en-US" smtClean="0"/>
              <a:pPr/>
              <a:t>4/28/2020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954570-53CC-4D8B-8CD5-17319177009A}" type="datetime1">
              <a:rPr lang="en-US" smtClean="0"/>
              <a:pPr/>
              <a:t>4/28/2020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80B2E-AC0B-4950-B59E-22E6A302177C}" type="datetime1">
              <a:rPr lang="en-US" smtClean="0"/>
              <a:pPr/>
              <a:t>4/28/2020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FC0A22-3BB9-4FD4-A389-C03F3F967484}" type="datetime1">
              <a:rPr lang="en-US" smtClean="0"/>
              <a:pPr/>
              <a:t>4/28/2020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B1A5B0-7E5B-466B-9881-517422B8E905}" type="datetime1">
              <a:rPr lang="en-US" smtClean="0"/>
              <a:pPr/>
              <a:t>4/28/2020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92135-5A6A-4672-B3DC-1B4A291AAD97}" type="datetime1">
              <a:rPr lang="en-US" smtClean="0"/>
              <a:pPr/>
              <a:t>4/28/2020</a:t>
            </a:fld>
            <a:endParaRPr lang="en-US"/>
          </a:p>
        </p:txBody>
      </p:sp>
      <p:sp>
        <p:nvSpPr>
          <p:cNvPr id="8" name="Footer Placeholder 7"/>
          <p:cNvSpPr>
            <a:spLocks noGrp="1"/>
          </p:cNvSpPr>
          <p:nvPr>
            <p:ph type="ftr" sz="quarter" idx="11"/>
          </p:nvPr>
        </p:nvSpPr>
        <p:spPr/>
        <p:txBody>
          <a:bodyPr/>
          <a:lstStyle/>
          <a:p>
            <a:r>
              <a:rPr lang="en-US"/>
              <a:t>Ahmad Kalhor- University of Tehan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F66A9C-9164-486D-B376-64A663618414}" type="datetime1">
              <a:rPr lang="en-US" smtClean="0"/>
              <a:pPr/>
              <a:t>4/28/2020</a:t>
            </a:fld>
            <a:endParaRPr lang="en-US"/>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F2C9F4-19D7-428C-B725-841123006291}" type="datetime1">
              <a:rPr lang="en-US" smtClean="0"/>
              <a:pPr/>
              <a:t>4/28/2020</a:t>
            </a:fld>
            <a:endParaRPr lang="en-US"/>
          </a:p>
        </p:txBody>
      </p:sp>
      <p:sp>
        <p:nvSpPr>
          <p:cNvPr id="3" name="Footer Placeholder 2"/>
          <p:cNvSpPr>
            <a:spLocks noGrp="1"/>
          </p:cNvSpPr>
          <p:nvPr>
            <p:ph type="ftr" sz="quarter" idx="11"/>
          </p:nvPr>
        </p:nvSpPr>
        <p:spPr/>
        <p:txBody>
          <a:bodyPr/>
          <a:lstStyle/>
          <a:p>
            <a:r>
              <a:rPr lang="en-US"/>
              <a:t>Ahmad Kalhor- University of Tehan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3582D-57E7-4893-A982-85D89E11786A}" type="datetime1">
              <a:rPr lang="en-US" smtClean="0"/>
              <a:pPr/>
              <a:t>4/28/2020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28856C-C37C-412E-91E5-8F946A2D6604}" type="datetime1">
              <a:rPr lang="en-US" smtClean="0"/>
              <a:pPr/>
              <a:t>4/28/2020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AF066-0DBB-4EEE-B545-B5D2E2E311B3}" type="datetime1">
              <a:rPr lang="en-US" smtClean="0"/>
              <a:pPr/>
              <a:t>4/28/2020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Ahmad Kalhor- University of Tehan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png"/><Relationship Id="rId12" Type="http://schemas.microsoft.com/office/2011/relationships/inkAction" Target="../ink/inkAction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m4a"/><Relationship Id="rId1" Type="http://schemas.microsoft.com/office/2007/relationships/media" Target="../media/media2.m4a"/><Relationship Id="rId6" Type="http://schemas.microsoft.com/office/2011/relationships/inkAction" Target="../ink/inkAction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13.png"/><Relationship Id="rId4" Type="http://schemas.microsoft.com/office/2011/relationships/inkAction" Target="../ink/inkAction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14.png"/><Relationship Id="rId4" Type="http://schemas.microsoft.com/office/2011/relationships/inkAction" Target="../ink/inkAction4.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9.png"/><Relationship Id="rId2" Type="http://schemas.openxmlformats.org/officeDocument/2006/relationships/audio" Target="../media/media5.m4a"/><Relationship Id="rId16" Type="http://schemas.openxmlformats.org/officeDocument/2006/relationships/image" Target="../media/image25.png"/><Relationship Id="rId1" Type="http://schemas.microsoft.com/office/2007/relationships/media" Target="../media/media5.m4a"/><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microsoft.com/office/2011/relationships/inkAction" Target="../ink/inkAction5.xml"/><Relationship Id="rId10" Type="http://schemas.openxmlformats.org/officeDocument/2006/relationships/image" Target="../media/image20.png"/><Relationship Id="rId4" Type="http://schemas.openxmlformats.org/officeDocument/2006/relationships/notesSlide" Target="../notesSlides/notesSlide2.xml"/><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61442" name="Picture 2"/>
          <p:cNvPicPr>
            <a:picLocks noChangeAspect="1" noChangeArrowheads="1"/>
          </p:cNvPicPr>
          <p:nvPr/>
        </p:nvPicPr>
        <p:blipFill>
          <a:blip r:embed="rId5"/>
          <a:srcRect/>
          <a:stretch>
            <a:fillRect/>
          </a:stretch>
        </p:blipFill>
        <p:spPr bwMode="auto">
          <a:xfrm>
            <a:off x="1940972" y="1733737"/>
            <a:ext cx="3500462" cy="470650"/>
          </a:xfrm>
          <a:prstGeom prst="rect">
            <a:avLst/>
          </a:prstGeom>
          <a:noFill/>
          <a:ln w="9525">
            <a:noFill/>
            <a:miter lim="800000"/>
            <a:headEnd/>
            <a:tailEnd/>
          </a:ln>
          <a:effectLst/>
        </p:spPr>
      </p:pic>
      <p:pic>
        <p:nvPicPr>
          <p:cNvPr id="61443" name="Picture 3"/>
          <p:cNvPicPr>
            <a:picLocks noChangeAspect="1" noChangeArrowheads="1"/>
          </p:cNvPicPr>
          <p:nvPr/>
        </p:nvPicPr>
        <p:blipFill>
          <a:blip r:embed="rId6"/>
          <a:srcRect/>
          <a:stretch>
            <a:fillRect/>
          </a:stretch>
        </p:blipFill>
        <p:spPr bwMode="auto">
          <a:xfrm>
            <a:off x="2583914" y="2519555"/>
            <a:ext cx="2695575" cy="619125"/>
          </a:xfrm>
          <a:prstGeom prst="rect">
            <a:avLst/>
          </a:prstGeom>
          <a:noFill/>
          <a:ln w="9525">
            <a:noFill/>
            <a:miter lim="800000"/>
            <a:headEnd/>
            <a:tailEnd/>
          </a:ln>
          <a:effectLst/>
        </p:spPr>
      </p:pic>
      <p:pic>
        <p:nvPicPr>
          <p:cNvPr id="61444" name="Picture 4"/>
          <p:cNvPicPr>
            <a:picLocks noChangeAspect="1" noChangeArrowheads="1"/>
          </p:cNvPicPr>
          <p:nvPr/>
        </p:nvPicPr>
        <p:blipFill>
          <a:blip r:embed="rId7"/>
          <a:srcRect/>
          <a:stretch>
            <a:fillRect/>
          </a:stretch>
        </p:blipFill>
        <p:spPr bwMode="auto">
          <a:xfrm>
            <a:off x="2726790" y="3162497"/>
            <a:ext cx="1895475" cy="266700"/>
          </a:xfrm>
          <a:prstGeom prst="rect">
            <a:avLst/>
          </a:prstGeom>
          <a:noFill/>
          <a:ln w="9525">
            <a:noFill/>
            <a:miter lim="800000"/>
            <a:headEnd/>
            <a:tailEnd/>
          </a:ln>
          <a:effectLst/>
        </p:spPr>
      </p:pic>
      <p:pic>
        <p:nvPicPr>
          <p:cNvPr id="61445" name="Picture 5"/>
          <p:cNvPicPr>
            <a:picLocks noChangeAspect="1" noChangeArrowheads="1"/>
          </p:cNvPicPr>
          <p:nvPr/>
        </p:nvPicPr>
        <p:blipFill>
          <a:blip r:embed="rId8"/>
          <a:srcRect/>
          <a:stretch>
            <a:fillRect/>
          </a:stretch>
        </p:blipFill>
        <p:spPr bwMode="auto">
          <a:xfrm>
            <a:off x="1155154" y="3573016"/>
            <a:ext cx="6153150" cy="1164180"/>
          </a:xfrm>
          <a:prstGeom prst="rect">
            <a:avLst/>
          </a:prstGeom>
          <a:noFill/>
          <a:ln w="9525">
            <a:solidFill>
              <a:srgbClr val="FF0000"/>
            </a:solidFill>
            <a:miter lim="800000"/>
            <a:headEnd/>
            <a:tailEnd/>
          </a:ln>
          <a:effectLst/>
        </p:spPr>
      </p:pic>
      <p:pic>
        <p:nvPicPr>
          <p:cNvPr id="61447" name="Picture 7"/>
          <p:cNvPicPr>
            <a:picLocks noChangeAspect="1" noChangeArrowheads="1"/>
          </p:cNvPicPr>
          <p:nvPr/>
        </p:nvPicPr>
        <p:blipFill>
          <a:blip r:embed="rId9"/>
          <a:srcRect/>
          <a:stretch>
            <a:fillRect/>
          </a:stretch>
        </p:blipFill>
        <p:spPr bwMode="auto">
          <a:xfrm>
            <a:off x="1155154" y="4858097"/>
            <a:ext cx="6153150" cy="1019175"/>
          </a:xfrm>
          <a:prstGeom prst="rect">
            <a:avLst/>
          </a:prstGeom>
          <a:noFill/>
          <a:ln w="9525">
            <a:solidFill>
              <a:srgbClr val="FF0000"/>
            </a:solidFill>
            <a:miter lim="800000"/>
            <a:headEnd/>
            <a:tailEnd/>
          </a:ln>
          <a:effectLst/>
        </p:spPr>
      </p:pic>
      <p:sp>
        <p:nvSpPr>
          <p:cNvPr id="2355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3555" name="Rectangle 3"/>
          <p:cNvSpPr>
            <a:spLocks noChangeArrowheads="1"/>
          </p:cNvSpPr>
          <p:nvPr/>
        </p:nvSpPr>
        <p:spPr bwMode="auto">
          <a:xfrm>
            <a:off x="0" y="628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355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3558" name="Rectangle 6"/>
          <p:cNvSpPr>
            <a:spLocks noChangeArrowheads="1"/>
          </p:cNvSpPr>
          <p:nvPr/>
        </p:nvSpPr>
        <p:spPr bwMode="auto">
          <a:xfrm>
            <a:off x="0" y="628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356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3561" name="Rectangle 9"/>
          <p:cNvSpPr>
            <a:spLocks noChangeArrowheads="1"/>
          </p:cNvSpPr>
          <p:nvPr/>
        </p:nvSpPr>
        <p:spPr bwMode="auto">
          <a:xfrm>
            <a:off x="0" y="628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3563"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23562" name="Picture 10"/>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1940972" y="1376547"/>
            <a:ext cx="4286280" cy="233091"/>
          </a:xfrm>
          <a:prstGeom prst="rect">
            <a:avLst/>
          </a:prstGeom>
          <a:noFill/>
        </p:spPr>
      </p:pic>
      <p:sp>
        <p:nvSpPr>
          <p:cNvPr id="23564" name="Rectangle 12"/>
          <p:cNvSpPr>
            <a:spLocks noChangeArrowheads="1"/>
          </p:cNvSpPr>
          <p:nvPr/>
        </p:nvSpPr>
        <p:spPr bwMode="auto">
          <a:xfrm>
            <a:off x="0" y="628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2" name="TextBox 21"/>
          <p:cNvSpPr txBox="1"/>
          <p:nvPr/>
        </p:nvSpPr>
        <p:spPr>
          <a:xfrm>
            <a:off x="2184356" y="531417"/>
            <a:ext cx="4857784" cy="584775"/>
          </a:xfrm>
          <a:prstGeom prst="rect">
            <a:avLst/>
          </a:prstGeom>
          <a:noFill/>
        </p:spPr>
        <p:txBody>
          <a:bodyPr wrap="square" rtlCol="1">
            <a:spAutoFit/>
          </a:bodyPr>
          <a:lstStyle/>
          <a:p>
            <a:r>
              <a:rPr lang="en-US" dirty="0"/>
              <a:t>Consider following </a:t>
            </a:r>
            <a:r>
              <a:rPr lang="en-US" dirty="0">
                <a:solidFill>
                  <a:srgbClr val="FF0000"/>
                </a:solidFill>
              </a:rPr>
              <a:t>Energy Function </a:t>
            </a:r>
          </a:p>
          <a:p>
            <a:r>
              <a:rPr lang="en-US" sz="1400" b="1" dirty="0">
                <a:solidFill>
                  <a:srgbClr val="0070C0"/>
                </a:solidFill>
              </a:rPr>
              <a:t>The Energy Function has a limited lower bound</a:t>
            </a:r>
            <a:endParaRPr lang="fa-IR" sz="1400" b="1" dirty="0">
              <a:solidFill>
                <a:srgbClr val="0070C0"/>
              </a:solidFill>
            </a:endParaRPr>
          </a:p>
        </p:txBody>
      </p:sp>
      <p:sp>
        <p:nvSpPr>
          <p:cNvPr id="23566"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3567" name="Rectangle 15"/>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3569"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3570" name="Rectangle 18"/>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3572"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23571" name="Picture 19"/>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2726790" y="2233803"/>
            <a:ext cx="2264994" cy="233363"/>
          </a:xfrm>
          <a:prstGeom prst="rect">
            <a:avLst/>
          </a:prstGeom>
          <a:noFill/>
        </p:spPr>
      </p:pic>
      <p:sp>
        <p:nvSpPr>
          <p:cNvPr id="23573" name="Rectangle 21"/>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33" name="Rectangle 32"/>
          <p:cNvSpPr/>
          <p:nvPr/>
        </p:nvSpPr>
        <p:spPr>
          <a:xfrm>
            <a:off x="1155154" y="1233671"/>
            <a:ext cx="6153150" cy="2214573"/>
          </a:xfrm>
          <a:prstGeom prst="rect">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37" name="Title 1"/>
          <p:cNvSpPr>
            <a:spLocks noGrp="1"/>
          </p:cNvSpPr>
          <p:nvPr>
            <p:ph type="title"/>
          </p:nvPr>
        </p:nvSpPr>
        <p:spPr>
          <a:xfrm>
            <a:off x="285720" y="142852"/>
            <a:ext cx="1042966" cy="642918"/>
          </a:xfrm>
        </p:spPr>
        <p:style>
          <a:lnRef idx="2">
            <a:schemeClr val="accent3"/>
          </a:lnRef>
          <a:fillRef idx="1">
            <a:schemeClr val="lt1"/>
          </a:fillRef>
          <a:effectRef idx="0">
            <a:schemeClr val="accent3"/>
          </a:effectRef>
          <a:fontRef idx="minor">
            <a:schemeClr val="dk1"/>
          </a:fontRef>
        </p:style>
        <p:txBody>
          <a:bodyPr>
            <a:normAutofit/>
          </a:bodyPr>
          <a:lstStyle/>
          <a:p>
            <a:pPr algn="l"/>
            <a:r>
              <a:rPr lang="en-US" sz="2400" dirty="0"/>
              <a:t>Proof:</a:t>
            </a:r>
            <a:endParaRPr lang="fa-IR" sz="24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610B55F0-B99E-4F31-83DB-0A5839799EB8}"/>
                  </a:ext>
                </a:extLst>
              </p14:cNvPr>
              <p14:cNvContentPartPr/>
              <p14:nvPr>
                <p:extLst>
                  <p:ext uri="{42D2F446-02D8-4167-A562-619A0277C38B}">
                    <p15:isNarration xmlns:p15="http://schemas.microsoft.com/office/powerpoint/2012/main" val="1"/>
                  </p:ext>
                </p:extLst>
              </p14:nvPr>
            </p14:nvContentPartPr>
            <p14:xfrm>
              <a:off x="1761840" y="1483200"/>
              <a:ext cx="4735800" cy="4282920"/>
            </p14:xfrm>
          </p:contentPart>
        </mc:Choice>
        <mc:Fallback xmlns="">
          <p:pic>
            <p:nvPicPr>
              <p:cNvPr id="2" name="Ink 1">
                <a:extLst>
                  <a:ext uri="{FF2B5EF4-FFF2-40B4-BE49-F238E27FC236}">
                    <a16:creationId xmlns:a16="http://schemas.microsoft.com/office/drawing/2014/main" id="{610B55F0-B99E-4F31-83DB-0A5839799EB8}"/>
                  </a:ext>
                </a:extLst>
              </p:cNvPr>
              <p:cNvPicPr>
                <a:picLocks noGrp="1" noRot="1" noChangeAspect="1" noMove="1" noResize="1" noEditPoints="1" noAdjustHandles="1" noChangeArrowheads="1" noChangeShapeType="1"/>
              </p:cNvPicPr>
              <p:nvPr/>
            </p:nvPicPr>
            <p:blipFill>
              <a:blip r:embed="rId13"/>
              <a:stretch>
                <a:fillRect/>
              </a:stretch>
            </p:blipFill>
            <p:spPr>
              <a:xfrm>
                <a:off x="1746000" y="1419840"/>
                <a:ext cx="4767120" cy="4409640"/>
              </a:xfrm>
              <a:prstGeom prst="rect">
                <a:avLst/>
              </a:prstGeom>
            </p:spPr>
          </p:pic>
        </mc:Fallback>
      </mc:AlternateContent>
      <p:pic>
        <p:nvPicPr>
          <p:cNvPr id="3" name="Audio 2">
            <a:hlinkClick r:id="" action="ppaction://media"/>
            <a:extLst>
              <a:ext uri="{FF2B5EF4-FFF2-40B4-BE49-F238E27FC236}">
                <a16:creationId xmlns:a16="http://schemas.microsoft.com/office/drawing/2014/main" id="{1101A8E7-711F-40BD-B1B4-A8F745862A3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7030"/>
    </mc:Choice>
    <mc:Fallback xmlns="">
      <p:transition spd="slow" advTm="407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pic>
        <p:nvPicPr>
          <p:cNvPr id="62466" name="Picture 2"/>
          <p:cNvPicPr>
            <a:picLocks noChangeAspect="1" noChangeArrowheads="1"/>
          </p:cNvPicPr>
          <p:nvPr/>
        </p:nvPicPr>
        <p:blipFill>
          <a:blip r:embed="rId4"/>
          <a:srcRect/>
          <a:stretch>
            <a:fillRect/>
          </a:stretch>
        </p:blipFill>
        <p:spPr bwMode="auto">
          <a:xfrm>
            <a:off x="1023026" y="764704"/>
            <a:ext cx="7097948" cy="1126485"/>
          </a:xfrm>
          <a:prstGeom prst="rect">
            <a:avLst/>
          </a:prstGeom>
          <a:noFill/>
          <a:ln w="9525">
            <a:solidFill>
              <a:srgbClr val="FF0000"/>
            </a:solidFill>
            <a:miter lim="800000"/>
            <a:headEnd/>
            <a:tailEnd/>
          </a:ln>
          <a:effectLst/>
        </p:spPr>
      </p:pic>
      <p:pic>
        <p:nvPicPr>
          <p:cNvPr id="62468" name="Picture 4"/>
          <p:cNvPicPr>
            <a:picLocks noChangeAspect="1" noChangeArrowheads="1"/>
          </p:cNvPicPr>
          <p:nvPr/>
        </p:nvPicPr>
        <p:blipFill>
          <a:blip r:embed="rId5"/>
          <a:srcRect/>
          <a:stretch>
            <a:fillRect/>
          </a:stretch>
        </p:blipFill>
        <p:spPr bwMode="auto">
          <a:xfrm>
            <a:off x="1023026" y="2276872"/>
            <a:ext cx="7097948" cy="2871200"/>
          </a:xfrm>
          <a:prstGeom prst="rect">
            <a:avLst/>
          </a:prstGeom>
          <a:noFill/>
          <a:ln w="9525">
            <a:solidFill>
              <a:srgbClr val="00B0F0"/>
            </a:solidFill>
            <a:miter lim="800000"/>
            <a:headEnd/>
            <a:tailEnd/>
          </a:ln>
          <a:effec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97622E4E-855F-4F06-98C2-C23E8BB19E15}"/>
                  </a:ext>
                </a:extLst>
              </p14:cNvPr>
              <p14:cNvContentPartPr/>
              <p14:nvPr>
                <p:extLst>
                  <p:ext uri="{42D2F446-02D8-4167-A562-619A0277C38B}">
                    <p15:isNarration xmlns:p15="http://schemas.microsoft.com/office/powerpoint/2012/main" val="1"/>
                  </p:ext>
                </p:extLst>
              </p14:nvPr>
            </p14:nvContentPartPr>
            <p14:xfrm>
              <a:off x="4504320" y="1124640"/>
              <a:ext cx="924840" cy="3596760"/>
            </p14:xfrm>
          </p:contentPart>
        </mc:Choice>
        <mc:Fallback xmlns="">
          <p:pic>
            <p:nvPicPr>
              <p:cNvPr id="2" name="Ink 1">
                <a:extLst>
                  <a:ext uri="{FF2B5EF4-FFF2-40B4-BE49-F238E27FC236}">
                    <a16:creationId xmlns:a16="http://schemas.microsoft.com/office/drawing/2014/main" id="{97622E4E-855F-4F06-98C2-C23E8BB19E15}"/>
                  </a:ext>
                </a:extLst>
              </p:cNvPr>
              <p:cNvPicPr>
                <a:picLocks noGrp="1" noRot="1" noChangeAspect="1" noMove="1" noResize="1" noEditPoints="1" noAdjustHandles="1" noChangeArrowheads="1" noChangeShapeType="1"/>
              </p:cNvPicPr>
              <p:nvPr/>
            </p:nvPicPr>
            <p:blipFill>
              <a:blip r:embed="rId7"/>
              <a:stretch>
                <a:fillRect/>
              </a:stretch>
            </p:blipFill>
            <p:spPr>
              <a:xfrm>
                <a:off x="4488480" y="1061280"/>
                <a:ext cx="956160" cy="3723480"/>
              </a:xfrm>
              <a:prstGeom prst="rect">
                <a:avLst/>
              </a:prstGeom>
            </p:spPr>
          </p:pic>
        </mc:Fallback>
      </mc:AlternateContent>
      <p:pic>
        <p:nvPicPr>
          <p:cNvPr id="3" name="Audio 2">
            <a:hlinkClick r:id="" action="ppaction://media"/>
            <a:extLst>
              <a:ext uri="{FF2B5EF4-FFF2-40B4-BE49-F238E27FC236}">
                <a16:creationId xmlns:a16="http://schemas.microsoft.com/office/drawing/2014/main" id="{23C75D99-D942-413B-8792-DCE6A3C1473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022"/>
    </mc:Choice>
    <mc:Fallback xmlns="">
      <p:transition spd="slow" advTm="181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8446"/>
            <a:ext cx="8229600" cy="714380"/>
          </a:xfrm>
        </p:spPr>
        <p:style>
          <a:lnRef idx="2">
            <a:schemeClr val="accent6"/>
          </a:lnRef>
          <a:fillRef idx="1">
            <a:schemeClr val="lt1"/>
          </a:fillRef>
          <a:effectRef idx="0">
            <a:schemeClr val="accent6"/>
          </a:effectRef>
          <a:fontRef idx="minor">
            <a:schemeClr val="dk1"/>
          </a:fontRef>
        </p:style>
        <p:txBody>
          <a:bodyPr>
            <a:normAutofit/>
          </a:bodyPr>
          <a:lstStyle/>
          <a:p>
            <a:r>
              <a:rPr lang="en-US" sz="2000" b="1" dirty="0"/>
              <a:t>Capacity of one layer MNN in restoring input patterns</a:t>
            </a:r>
            <a:endParaRPr lang="fa-IR" sz="2000" b="1" dirty="0"/>
          </a:p>
        </p:txBody>
      </p:sp>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516923671"/>
              </p:ext>
            </p:extLst>
          </p:nvPr>
        </p:nvGraphicFramePr>
        <p:xfrm>
          <a:off x="1221528" y="1844824"/>
          <a:ext cx="6500857" cy="1656185"/>
        </p:xfrm>
        <a:graphic>
          <a:graphicData uri="http://schemas.openxmlformats.org/drawingml/2006/table">
            <a:tbl>
              <a:tblPr rtl="1" firstRow="1" bandRow="1">
                <a:tableStyleId>{5940675A-B579-460E-94D1-54222C63F5DA}</a:tableStyleId>
              </a:tblPr>
              <a:tblGrid>
                <a:gridCol w="2397569">
                  <a:extLst>
                    <a:ext uri="{9D8B030D-6E8A-4147-A177-3AD203B41FA5}">
                      <a16:colId xmlns:a16="http://schemas.microsoft.com/office/drawing/2014/main" val="20000"/>
                    </a:ext>
                  </a:extLst>
                </a:gridCol>
                <a:gridCol w="2238738">
                  <a:extLst>
                    <a:ext uri="{9D8B030D-6E8A-4147-A177-3AD203B41FA5}">
                      <a16:colId xmlns:a16="http://schemas.microsoft.com/office/drawing/2014/main" val="20001"/>
                    </a:ext>
                  </a:extLst>
                </a:gridCol>
                <a:gridCol w="1864550">
                  <a:extLst>
                    <a:ext uri="{9D8B030D-6E8A-4147-A177-3AD203B41FA5}">
                      <a16:colId xmlns:a16="http://schemas.microsoft.com/office/drawing/2014/main" val="20002"/>
                    </a:ext>
                  </a:extLst>
                </a:gridCol>
              </a:tblGrid>
              <a:tr h="603211">
                <a:tc>
                  <a:txBody>
                    <a:bodyPr/>
                    <a:lstStyle/>
                    <a:p>
                      <a:pPr rtl="1"/>
                      <a:r>
                        <a:rPr lang="en-US" b="1" dirty="0">
                          <a:solidFill>
                            <a:srgbClr val="00B050"/>
                          </a:solidFill>
                        </a:rPr>
                        <a:t>Auto-Associative </a:t>
                      </a:r>
                    </a:p>
                    <a:p>
                      <a:pPr rtl="1"/>
                      <a:r>
                        <a:rPr lang="en-US" sz="1400" b="1" dirty="0">
                          <a:solidFill>
                            <a:srgbClr val="FF0000"/>
                          </a:solidFill>
                        </a:rPr>
                        <a:t>Bipolar patterns</a:t>
                      </a:r>
                      <a:endParaRPr lang="fa-IR" sz="1400" b="1" dirty="0">
                        <a:solidFill>
                          <a:srgbClr val="FF0000"/>
                        </a:solidFill>
                      </a:endParaRPr>
                    </a:p>
                  </a:txBody>
                  <a:tcPr/>
                </a:tc>
                <a:tc>
                  <a:txBody>
                    <a:bodyPr/>
                    <a:lstStyle/>
                    <a:p>
                      <a:pPr rtl="1"/>
                      <a:r>
                        <a:rPr lang="en-US" b="1" dirty="0" err="1">
                          <a:solidFill>
                            <a:srgbClr val="00B050"/>
                          </a:solidFill>
                        </a:rPr>
                        <a:t>Hetro</a:t>
                      </a:r>
                      <a:r>
                        <a:rPr lang="en-US" b="1" dirty="0">
                          <a:solidFill>
                            <a:srgbClr val="00B050"/>
                          </a:solidFill>
                        </a:rPr>
                        <a:t>-Associative</a:t>
                      </a:r>
                      <a:endParaRPr lang="fa-IR" b="1" dirty="0">
                        <a:solidFill>
                          <a:srgbClr val="00B050"/>
                        </a:solidFill>
                      </a:endParaRPr>
                    </a:p>
                  </a:txBody>
                  <a:tcPr/>
                </a:tc>
                <a:tc>
                  <a:txBody>
                    <a:bodyPr/>
                    <a:lstStyle/>
                    <a:p>
                      <a:pPr rtl="1"/>
                      <a:r>
                        <a:rPr lang="en-US" b="1" dirty="0"/>
                        <a:t>Weight Matrix</a:t>
                      </a:r>
                      <a:endParaRPr lang="fa-IR" b="1" dirty="0"/>
                    </a:p>
                  </a:txBody>
                  <a:tcPr/>
                </a:tc>
                <a:extLst>
                  <a:ext uri="{0D108BD9-81ED-4DB2-BD59-A6C34878D82A}">
                    <a16:rowId xmlns:a16="http://schemas.microsoft.com/office/drawing/2014/main" val="10000"/>
                  </a:ext>
                </a:extLst>
              </a:tr>
              <a:tr h="386267">
                <a:tc>
                  <a:txBody>
                    <a:bodyPr/>
                    <a:lstStyle/>
                    <a:p>
                      <a:pPr algn="ctr" rtl="0"/>
                      <a:r>
                        <a:rPr lang="en-US" dirty="0"/>
                        <a:t>“</a:t>
                      </a:r>
                      <a:r>
                        <a:rPr lang="en-US" sz="1800" b="1" dirty="0"/>
                        <a:t>Capacity =</a:t>
                      </a:r>
                      <a:r>
                        <a:rPr lang="en-US" dirty="0">
                          <a:solidFill>
                            <a:srgbClr val="FF0000"/>
                          </a:solidFill>
                        </a:rPr>
                        <a:t>n</a:t>
                      </a:r>
                      <a:r>
                        <a:rPr lang="en-US" dirty="0"/>
                        <a:t>”</a:t>
                      </a:r>
                      <a:endParaRPr lang="fa-IR" dirty="0"/>
                    </a:p>
                  </a:txBody>
                  <a:tcPr/>
                </a:tc>
                <a:tc>
                  <a:txBody>
                    <a:bodyPr/>
                    <a:lstStyle/>
                    <a:p>
                      <a:pPr algn="ctr" rtl="0"/>
                      <a:r>
                        <a:rPr lang="en-US" dirty="0"/>
                        <a:t>“</a:t>
                      </a:r>
                      <a:r>
                        <a:rPr lang="en-US" sz="1800" b="1" dirty="0"/>
                        <a:t>Capacity =</a:t>
                      </a:r>
                      <a:r>
                        <a:rPr lang="en-US" dirty="0">
                          <a:solidFill>
                            <a:srgbClr val="FF0000"/>
                          </a:solidFill>
                        </a:rPr>
                        <a:t>n</a:t>
                      </a:r>
                      <a:r>
                        <a:rPr lang="en-US" dirty="0"/>
                        <a:t>”</a:t>
                      </a:r>
                      <a:endParaRPr lang="fa-IR" dirty="0"/>
                    </a:p>
                  </a:txBody>
                  <a:tcPr/>
                </a:tc>
                <a:tc>
                  <a:txBody>
                    <a:bodyPr/>
                    <a:lstStyle/>
                    <a:p>
                      <a:pPr rtl="1"/>
                      <a:r>
                        <a:rPr lang="en-US" sz="1600" b="1" dirty="0" err="1">
                          <a:solidFill>
                            <a:srgbClr val="00B0F0"/>
                          </a:solidFill>
                        </a:rPr>
                        <a:t>Hebbian</a:t>
                      </a:r>
                      <a:r>
                        <a:rPr lang="en-US" sz="1600" b="1" baseline="0" dirty="0">
                          <a:solidFill>
                            <a:srgbClr val="00B0F0"/>
                          </a:solidFill>
                        </a:rPr>
                        <a:t> Matrix</a:t>
                      </a:r>
                      <a:endParaRPr lang="fa-IR" sz="1600" b="1" dirty="0">
                        <a:solidFill>
                          <a:srgbClr val="00B0F0"/>
                        </a:solidFill>
                      </a:endParaRPr>
                    </a:p>
                  </a:txBody>
                  <a:tcPr/>
                </a:tc>
                <a:extLst>
                  <a:ext uri="{0D108BD9-81ED-4DB2-BD59-A6C34878D82A}">
                    <a16:rowId xmlns:a16="http://schemas.microsoft.com/office/drawing/2014/main" val="10001"/>
                  </a:ext>
                </a:extLst>
              </a:tr>
              <a:tr h="666707">
                <a:tc>
                  <a:txBody>
                    <a:bodyPr/>
                    <a:lstStyle/>
                    <a:p>
                      <a:pPr algn="ctr" rtl="0"/>
                      <a:r>
                        <a:rPr lang="en-US" dirty="0"/>
                        <a:t>“</a:t>
                      </a:r>
                      <a:r>
                        <a:rPr lang="en-US" sz="1800" b="1" dirty="0"/>
                        <a:t>Capacity =</a:t>
                      </a:r>
                      <a:r>
                        <a:rPr lang="en-US" dirty="0">
                          <a:solidFill>
                            <a:srgbClr val="FF0000"/>
                          </a:solidFill>
                        </a:rPr>
                        <a:t>n-1</a:t>
                      </a:r>
                      <a:r>
                        <a:rPr lang="en-US" dirty="0"/>
                        <a:t>”</a:t>
                      </a:r>
                      <a:endParaRPr lang="fa-IR" dirty="0"/>
                    </a:p>
                    <a:p>
                      <a:pPr algn="ctr" rtl="1"/>
                      <a:endParaRPr lang="fa-IR"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dirty="0"/>
                        <a:t>-</a:t>
                      </a:r>
                      <a:endParaRPr lang="fa-IR" dirty="0"/>
                    </a:p>
                    <a:p>
                      <a:pPr algn="ctr" rtl="1"/>
                      <a:endParaRPr lang="fa-IR" dirty="0"/>
                    </a:p>
                  </a:txBody>
                  <a:tcPr/>
                </a:tc>
                <a:tc>
                  <a:txBody>
                    <a:bodyPr/>
                    <a:lstStyle/>
                    <a:p>
                      <a:pPr rtl="1"/>
                      <a:r>
                        <a:rPr lang="en-US" dirty="0">
                          <a:solidFill>
                            <a:srgbClr val="002060"/>
                          </a:solidFill>
                        </a:rPr>
                        <a:t>Modified</a:t>
                      </a:r>
                    </a:p>
                    <a:p>
                      <a:pPr rtl="1"/>
                      <a:r>
                        <a:rPr lang="en-US" sz="1600" b="1" dirty="0" err="1">
                          <a:solidFill>
                            <a:srgbClr val="00B0F0"/>
                          </a:solidFill>
                        </a:rPr>
                        <a:t>Hebbian</a:t>
                      </a:r>
                      <a:r>
                        <a:rPr lang="en-US" sz="1600" b="1" baseline="0" dirty="0">
                          <a:solidFill>
                            <a:srgbClr val="00B0F0"/>
                          </a:solidFill>
                        </a:rPr>
                        <a:t> Matrix</a:t>
                      </a:r>
                      <a:endParaRPr lang="fa-IR" sz="1600" b="1" dirty="0">
                        <a:solidFill>
                          <a:srgbClr val="00B0F0"/>
                        </a:solidFill>
                      </a:endParaRPr>
                    </a:p>
                  </a:txBody>
                  <a:tcPr/>
                </a:tc>
                <a:extLst>
                  <a:ext uri="{0D108BD9-81ED-4DB2-BD59-A6C34878D82A}">
                    <a16:rowId xmlns:a16="http://schemas.microsoft.com/office/drawing/2014/main" val="10002"/>
                  </a:ext>
                </a:extLst>
              </a:tr>
            </a:tbl>
          </a:graphicData>
        </a:graphic>
      </p:graphicFrame>
      <p:sp>
        <p:nvSpPr>
          <p:cNvPr id="9" name="Content Placeholder 2"/>
          <p:cNvSpPr>
            <a:spLocks noGrp="1"/>
          </p:cNvSpPr>
          <p:nvPr>
            <p:ph idx="1"/>
          </p:nvPr>
        </p:nvSpPr>
        <p:spPr>
          <a:xfrm>
            <a:off x="357158" y="3805000"/>
            <a:ext cx="8229600" cy="2000264"/>
          </a:xfrm>
        </p:spPr>
        <p:style>
          <a:lnRef idx="2">
            <a:schemeClr val="accent5"/>
          </a:lnRef>
          <a:fillRef idx="1">
            <a:schemeClr val="lt1"/>
          </a:fillRef>
          <a:effectRef idx="0">
            <a:schemeClr val="accent5"/>
          </a:effectRef>
          <a:fontRef idx="minor">
            <a:schemeClr val="dk1"/>
          </a:fontRef>
        </p:style>
        <p:txBody>
          <a:bodyPr>
            <a:normAutofit lnSpcReduction="10000"/>
          </a:bodyPr>
          <a:lstStyle/>
          <a:p>
            <a:pPr>
              <a:buNone/>
            </a:pPr>
            <a:r>
              <a:rPr lang="en-US" sz="1800" u="sng" dirty="0">
                <a:solidFill>
                  <a:srgbClr val="FF0000"/>
                </a:solidFill>
              </a:rPr>
              <a:t>Two important notes</a:t>
            </a:r>
          </a:p>
          <a:p>
            <a:pPr>
              <a:buNone/>
            </a:pPr>
            <a:endParaRPr lang="en-US" sz="1800" dirty="0">
              <a:solidFill>
                <a:srgbClr val="FF0000"/>
              </a:solidFill>
            </a:endParaRPr>
          </a:p>
          <a:p>
            <a:pPr>
              <a:buFont typeface="+mj-lt"/>
              <a:buAutoNum type="arabicPeriod"/>
            </a:pPr>
            <a:r>
              <a:rPr lang="en-US" sz="1600" dirty="0"/>
              <a:t>For Auto-associative MNNs </a:t>
            </a:r>
            <a:r>
              <a:rPr lang="en-US" sz="1600" dirty="0">
                <a:solidFill>
                  <a:srgbClr val="FF0000"/>
                </a:solidFill>
              </a:rPr>
              <a:t>each stored vector</a:t>
            </a:r>
            <a:r>
              <a:rPr lang="en-US" sz="1600" dirty="0"/>
              <a:t> is an </a:t>
            </a:r>
            <a:r>
              <a:rPr lang="en-US" sz="1600" dirty="0">
                <a:solidFill>
                  <a:srgbClr val="FF0000"/>
                </a:solidFill>
              </a:rPr>
              <a:t>Eigen-vector</a:t>
            </a:r>
            <a:r>
              <a:rPr lang="en-US" sz="1600" dirty="0"/>
              <a:t> of the weight matrix of the network.</a:t>
            </a:r>
          </a:p>
          <a:p>
            <a:pPr>
              <a:buFont typeface="+mj-lt"/>
              <a:buAutoNum type="arabicPeriod"/>
            </a:pPr>
            <a:r>
              <a:rPr lang="en-US" sz="1600" dirty="0"/>
              <a:t>If </a:t>
            </a:r>
            <a:r>
              <a:rPr lang="en-US" sz="1600" dirty="0">
                <a:solidFill>
                  <a:srgbClr val="FF0000"/>
                </a:solidFill>
              </a:rPr>
              <a:t>additive disturbance </a:t>
            </a:r>
            <a:r>
              <a:rPr lang="en-US" sz="1600" dirty="0"/>
              <a:t>of an input pattern (with arbitrary norm) are defined in </a:t>
            </a:r>
            <a:r>
              <a:rPr lang="en-US" sz="1600" dirty="0">
                <a:solidFill>
                  <a:srgbClr val="FF0000"/>
                </a:solidFill>
              </a:rPr>
              <a:t>nullity space of the weight matrix, </a:t>
            </a:r>
            <a:r>
              <a:rPr lang="en-US" sz="1600" dirty="0"/>
              <a:t>the network will have unlimited robustness against it. Hence, it is suggested to use a low percentage of the whole capacity for restoring  patterns.</a:t>
            </a:r>
          </a:p>
        </p:txBody>
      </p:sp>
      <p:sp>
        <p:nvSpPr>
          <p:cNvPr id="10" name="Rectangle 9"/>
          <p:cNvSpPr/>
          <p:nvPr/>
        </p:nvSpPr>
        <p:spPr>
          <a:xfrm>
            <a:off x="1793033" y="1466406"/>
            <a:ext cx="4616713" cy="369332"/>
          </a:xfrm>
          <a:prstGeom prst="rect">
            <a:avLst/>
          </a:prstGeom>
        </p:spPr>
        <p:txBody>
          <a:bodyPr wrap="square">
            <a:spAutoFit/>
          </a:bodyPr>
          <a:lstStyle/>
          <a:p>
            <a:r>
              <a:rPr lang="en-US" dirty="0"/>
              <a:t>For </a:t>
            </a:r>
            <a:r>
              <a:rPr lang="en-US" dirty="0">
                <a:solidFill>
                  <a:srgbClr val="FF0000"/>
                </a:solidFill>
              </a:rPr>
              <a:t>n-dimensional</a:t>
            </a:r>
            <a:r>
              <a:rPr lang="en-US" dirty="0"/>
              <a:t> orthogonal input patterns </a:t>
            </a:r>
            <a:endParaRPr lang="fa-IR" dirty="0"/>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48CD3DBD-EC22-436A-9982-ED5BAADA6205}"/>
                  </a:ext>
                </a:extLst>
              </p14:cNvPr>
              <p14:cNvContentPartPr/>
              <p14:nvPr>
                <p:extLst>
                  <p:ext uri="{42D2F446-02D8-4167-A562-619A0277C38B}">
                    <p15:isNarration xmlns:p15="http://schemas.microsoft.com/office/powerpoint/2012/main" val="1"/>
                  </p:ext>
                </p:extLst>
              </p14:nvPr>
            </p14:nvContentPartPr>
            <p14:xfrm>
              <a:off x="239040" y="2647440"/>
              <a:ext cx="7151400" cy="2400840"/>
            </p14:xfrm>
          </p:contentPart>
        </mc:Choice>
        <mc:Fallback xmlns="">
          <p:pic>
            <p:nvPicPr>
              <p:cNvPr id="3" name="Ink 2">
                <a:extLst>
                  <a:ext uri="{FF2B5EF4-FFF2-40B4-BE49-F238E27FC236}">
                    <a16:creationId xmlns:a16="http://schemas.microsoft.com/office/drawing/2014/main" id="{48CD3DBD-EC22-436A-9982-ED5BAADA6205}"/>
                  </a:ext>
                </a:extLst>
              </p:cNvPr>
              <p:cNvPicPr>
                <a:picLocks noGrp="1" noRot="1" noChangeAspect="1" noMove="1" noResize="1" noEditPoints="1" noAdjustHandles="1" noChangeArrowheads="1" noChangeShapeType="1"/>
              </p:cNvPicPr>
              <p:nvPr/>
            </p:nvPicPr>
            <p:blipFill>
              <a:blip r:embed="rId5"/>
              <a:stretch>
                <a:fillRect/>
              </a:stretch>
            </p:blipFill>
            <p:spPr>
              <a:xfrm>
                <a:off x="223200" y="2584080"/>
                <a:ext cx="7182720" cy="2527560"/>
              </a:xfrm>
              <a:prstGeom prst="rect">
                <a:avLst/>
              </a:prstGeom>
            </p:spPr>
          </p:pic>
        </mc:Fallback>
      </mc:AlternateContent>
      <p:pic>
        <p:nvPicPr>
          <p:cNvPr id="6" name="Audio 5">
            <a:hlinkClick r:id="" action="ppaction://media"/>
            <a:extLst>
              <a:ext uri="{FF2B5EF4-FFF2-40B4-BE49-F238E27FC236}">
                <a16:creationId xmlns:a16="http://schemas.microsoft.com/office/drawing/2014/main" id="{26840CA8-3689-43C2-ADC6-C618821DD2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4999"/>
    </mc:Choice>
    <mc:Fallback xmlns="">
      <p:transition spd="slow" advTm="274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28" y="231881"/>
            <a:ext cx="8229600" cy="1143000"/>
          </a:xfrm>
        </p:spPr>
        <p:txBody>
          <a:bodyPr>
            <a:normAutofit/>
          </a:bodyPr>
          <a:lstStyle/>
          <a:p>
            <a:pPr algn="l"/>
            <a:r>
              <a:rPr lang="en-US" sz="2000" dirty="0"/>
              <a:t>How to utilize </a:t>
            </a:r>
            <a:r>
              <a:rPr lang="en-US" sz="2000" dirty="0" err="1"/>
              <a:t>Hebbian</a:t>
            </a:r>
            <a:r>
              <a:rPr lang="en-US" sz="2000" dirty="0"/>
              <a:t> Memory Networks for </a:t>
            </a:r>
            <a:r>
              <a:rPr lang="en-US" sz="2000" b="1" dirty="0">
                <a:solidFill>
                  <a:srgbClr val="FF0000"/>
                </a:solidFill>
              </a:rPr>
              <a:t>(1)</a:t>
            </a:r>
            <a:r>
              <a:rPr lang="en-US" sz="2000" dirty="0">
                <a:solidFill>
                  <a:srgbClr val="FF0000"/>
                </a:solidFill>
              </a:rPr>
              <a:t> </a:t>
            </a:r>
            <a:r>
              <a:rPr lang="en-US" sz="2000" b="1" dirty="0">
                <a:solidFill>
                  <a:srgbClr val="0070C0"/>
                </a:solidFill>
              </a:rPr>
              <a:t>non-orthogonal, </a:t>
            </a:r>
            <a:r>
              <a:rPr lang="en-US" sz="2000" b="1" dirty="0">
                <a:solidFill>
                  <a:srgbClr val="FF0000"/>
                </a:solidFill>
              </a:rPr>
              <a:t>(2)</a:t>
            </a:r>
            <a:r>
              <a:rPr lang="en-US" sz="2000" b="1" dirty="0">
                <a:solidFill>
                  <a:srgbClr val="0070C0"/>
                </a:solidFill>
              </a:rPr>
              <a:t> analogue input patterns </a:t>
            </a:r>
            <a:r>
              <a:rPr lang="en-US" sz="2000" b="1" dirty="0">
                <a:solidFill>
                  <a:srgbClr val="FF0000"/>
                </a:solidFill>
              </a:rPr>
              <a:t>(3)</a:t>
            </a:r>
            <a:r>
              <a:rPr lang="en-US" sz="2000" dirty="0">
                <a:solidFill>
                  <a:srgbClr val="FF0000"/>
                </a:solidFill>
              </a:rPr>
              <a:t> </a:t>
            </a:r>
            <a:r>
              <a:rPr lang="en-US" sz="2000" dirty="0">
                <a:solidFill>
                  <a:srgbClr val="0070C0"/>
                </a:solidFill>
              </a:rPr>
              <a:t>with</a:t>
            </a:r>
            <a:r>
              <a:rPr lang="en-US" sz="2000" dirty="0">
                <a:solidFill>
                  <a:srgbClr val="FF0000"/>
                </a:solidFill>
              </a:rPr>
              <a:t> high </a:t>
            </a:r>
            <a:r>
              <a:rPr lang="en-US" sz="2000" dirty="0">
                <a:solidFill>
                  <a:srgbClr val="0070C0"/>
                </a:solidFill>
              </a:rPr>
              <a:t>enough capacity</a:t>
            </a:r>
            <a:r>
              <a:rPr lang="en-US" sz="2000" dirty="0">
                <a:solidFill>
                  <a:srgbClr val="FF0000"/>
                </a:solidFill>
              </a:rPr>
              <a:t>?</a:t>
            </a:r>
            <a:endParaRPr lang="fa-IR" sz="2000" dirty="0">
              <a:solidFill>
                <a:srgbClr val="FF0000"/>
              </a:solidFill>
            </a:endParaRPr>
          </a:p>
        </p:txBody>
      </p:sp>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dirty="0"/>
          </a:p>
        </p:txBody>
      </p:sp>
      <p:sp>
        <p:nvSpPr>
          <p:cNvPr id="6" name="Rectangle 5"/>
          <p:cNvSpPr/>
          <p:nvPr/>
        </p:nvSpPr>
        <p:spPr>
          <a:xfrm>
            <a:off x="1214414" y="2060848"/>
            <a:ext cx="2357454" cy="4214842"/>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marL="342900" indent="-342900"/>
            <a:r>
              <a:rPr lang="en-US" sz="1450" b="1" dirty="0"/>
              <a:t>(1) </a:t>
            </a:r>
            <a:r>
              <a:rPr lang="en-US" sz="1450" dirty="0"/>
              <a:t>Provide a transformation function to  generate bipolar patterns from input analogue patterns. </a:t>
            </a:r>
          </a:p>
          <a:p>
            <a:pPr marL="342900" indent="-342900"/>
            <a:r>
              <a:rPr lang="en-US" sz="1450" dirty="0"/>
              <a:t>The dimension of the bipolar patterns must be more than or equal to the number of input patterns</a:t>
            </a:r>
          </a:p>
          <a:p>
            <a:pPr marL="342900" indent="-342900"/>
            <a:r>
              <a:rPr lang="en-US" sz="1450" dirty="0"/>
              <a:t>The generated bipolar patterns must be linearly independent form each other.</a:t>
            </a:r>
          </a:p>
          <a:p>
            <a:pPr marL="342900" indent="-342900"/>
            <a:r>
              <a:rPr lang="en-US" sz="1450" dirty="0"/>
              <a:t>the order of distances of any analogue input pattern with all other input patterns must be seen in bipolar patterns, too.</a:t>
            </a:r>
            <a:endParaRPr lang="fa-IR" sz="1450" dirty="0"/>
          </a:p>
        </p:txBody>
      </p:sp>
      <p:sp>
        <p:nvSpPr>
          <p:cNvPr id="8" name="Rectangle 7"/>
          <p:cNvSpPr/>
          <p:nvPr/>
        </p:nvSpPr>
        <p:spPr>
          <a:xfrm>
            <a:off x="6715140" y="3555346"/>
            <a:ext cx="1928826" cy="1214446"/>
          </a:xfrm>
          <a:prstGeom prst="rect">
            <a:avLst/>
          </a:prstGeom>
        </p:spPr>
        <p:style>
          <a:lnRef idx="1">
            <a:schemeClr val="accent2"/>
          </a:lnRef>
          <a:fillRef idx="2">
            <a:schemeClr val="accent2"/>
          </a:fillRef>
          <a:effectRef idx="1">
            <a:schemeClr val="accent2"/>
          </a:effectRef>
          <a:fontRef idx="minor">
            <a:schemeClr val="dk1"/>
          </a:fontRef>
        </p:style>
        <p:txBody>
          <a:bodyPr rtlCol="1" anchor="ctr"/>
          <a:lstStyle/>
          <a:p>
            <a:r>
              <a:rPr lang="en-US" sz="1500" b="1" dirty="0"/>
              <a:t>(3)</a:t>
            </a:r>
            <a:r>
              <a:rPr lang="en-US" sz="1500" dirty="0"/>
              <a:t> Use Hebbian Learning Rule to store the required patterns</a:t>
            </a:r>
            <a:endParaRPr lang="fa-IR" sz="1500" dirty="0"/>
          </a:p>
        </p:txBody>
      </p:sp>
      <p:cxnSp>
        <p:nvCxnSpPr>
          <p:cNvPr id="15" name="Straight Arrow Connector 14"/>
          <p:cNvCxnSpPr>
            <a:cxnSpLocks/>
            <a:endCxn id="46" idx="1"/>
          </p:cNvCxnSpPr>
          <p:nvPr/>
        </p:nvCxnSpPr>
        <p:spPr>
          <a:xfrm>
            <a:off x="3571868" y="4162569"/>
            <a:ext cx="500066" cy="1588"/>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048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484" name="Rectangle 4"/>
          <p:cNvSpPr>
            <a:spLocks noChangeArrowheads="1"/>
          </p:cNvSpPr>
          <p:nvPr/>
        </p:nvSpPr>
        <p:spPr bwMode="auto">
          <a:xfrm>
            <a:off x="0" y="6572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048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487" name="Rectangle 7"/>
          <p:cNvSpPr>
            <a:spLocks noChangeArrowheads="1"/>
          </p:cNvSpPr>
          <p:nvPr/>
        </p:nvSpPr>
        <p:spPr bwMode="auto">
          <a:xfrm>
            <a:off x="0" y="657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048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491"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492" name="Rectangle 12"/>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0494"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495" name="Rectangle 15"/>
          <p:cNvSpPr>
            <a:spLocks noChangeArrowheads="1"/>
          </p:cNvSpPr>
          <p:nvPr/>
        </p:nvSpPr>
        <p:spPr bwMode="auto">
          <a:xfrm>
            <a:off x="0" y="6572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0497"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498" name="Rectangle 18"/>
          <p:cNvSpPr>
            <a:spLocks noChangeArrowheads="1"/>
          </p:cNvSpPr>
          <p:nvPr/>
        </p:nvSpPr>
        <p:spPr bwMode="auto">
          <a:xfrm>
            <a:off x="0" y="714356"/>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0500"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502"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504" name="Rectangle 2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505" name="Rectangle 25"/>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0507" name="Rectangle 2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508" name="Rectangle 28"/>
          <p:cNvSpPr>
            <a:spLocks noChangeArrowheads="1"/>
          </p:cNvSpPr>
          <p:nvPr/>
        </p:nvSpPr>
        <p:spPr bwMode="auto">
          <a:xfrm>
            <a:off x="0" y="657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cxnSp>
        <p:nvCxnSpPr>
          <p:cNvPr id="40" name="Elbow Connector 39"/>
          <p:cNvCxnSpPr>
            <a:cxnSpLocks/>
            <a:stCxn id="68" idx="1"/>
            <a:endCxn id="6" idx="1"/>
          </p:cNvCxnSpPr>
          <p:nvPr/>
        </p:nvCxnSpPr>
        <p:spPr>
          <a:xfrm rot="10800000" flipH="1" flipV="1">
            <a:off x="571472" y="1510045"/>
            <a:ext cx="642942" cy="2658224"/>
          </a:xfrm>
          <a:prstGeom prst="bentConnector3">
            <a:avLst>
              <a:gd name="adj1" fmla="val -3555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11" name="Rectangle 3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0512" name="Rectangle 32"/>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0513" name="Rectangle 33"/>
          <p:cNvSpPr>
            <a:spLocks noChangeArrowheads="1"/>
          </p:cNvSpPr>
          <p:nvPr/>
        </p:nvSpPr>
        <p:spPr bwMode="auto">
          <a:xfrm>
            <a:off x="0" y="1181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6" name="Rectangle 45"/>
          <p:cNvSpPr/>
          <p:nvPr/>
        </p:nvSpPr>
        <p:spPr>
          <a:xfrm>
            <a:off x="4071934" y="3483908"/>
            <a:ext cx="2357454" cy="1357322"/>
          </a:xfrm>
          <a:prstGeom prst="rect">
            <a:avLst/>
          </a:prstGeom>
        </p:spPr>
        <p:style>
          <a:lnRef idx="1">
            <a:schemeClr val="accent3"/>
          </a:lnRef>
          <a:fillRef idx="2">
            <a:schemeClr val="accent3"/>
          </a:fillRef>
          <a:effectRef idx="1">
            <a:schemeClr val="accent3"/>
          </a:effectRef>
          <a:fontRef idx="minor">
            <a:schemeClr val="dk1"/>
          </a:fontRef>
        </p:style>
        <p:txBody>
          <a:bodyPr rtlCol="1" anchor="ctr"/>
          <a:lstStyle/>
          <a:p>
            <a:r>
              <a:rPr lang="en-US" sz="1500" b="1" dirty="0"/>
              <a:t>(2)</a:t>
            </a:r>
            <a:r>
              <a:rPr lang="en-US" sz="1500" dirty="0"/>
              <a:t> Provide a transformation matrix to get orthogonal bipolar form of the former  generated bipolar patterns.</a:t>
            </a:r>
            <a:endParaRPr lang="fa-IR" sz="1500" dirty="0"/>
          </a:p>
        </p:txBody>
      </p:sp>
      <p:cxnSp>
        <p:nvCxnSpPr>
          <p:cNvPr id="56" name="Straight Arrow Connector 55"/>
          <p:cNvCxnSpPr>
            <a:stCxn id="46" idx="3"/>
            <a:endCxn id="8" idx="1"/>
          </p:cNvCxnSpPr>
          <p:nvPr/>
        </p:nvCxnSpPr>
        <p:spPr>
          <a:xfrm>
            <a:off x="6429388" y="4162569"/>
            <a:ext cx="285752" cy="1588"/>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71472" y="1340768"/>
            <a:ext cx="5152656" cy="3385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b="1" dirty="0">
                <a:solidFill>
                  <a:srgbClr val="0070C0"/>
                </a:solidFill>
              </a:rPr>
              <a:t>For Arbitrary number of non-orthogonal analogue inputs:</a:t>
            </a:r>
            <a:endParaRPr lang="fa-IR" sz="16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A95770E5-CEE4-41F0-BFE6-953AA23E6F85}"/>
                  </a:ext>
                </a:extLst>
              </p14:cNvPr>
              <p14:cNvContentPartPr/>
              <p14:nvPr>
                <p:extLst>
                  <p:ext uri="{42D2F446-02D8-4167-A562-619A0277C38B}">
                    <p15:isNarration xmlns:p15="http://schemas.microsoft.com/office/powerpoint/2012/main" val="1"/>
                  </p:ext>
                </p:extLst>
              </p14:nvPr>
            </p14:nvContentPartPr>
            <p14:xfrm>
              <a:off x="1419120" y="2607840"/>
              <a:ext cx="4464720" cy="2871000"/>
            </p14:xfrm>
          </p:contentPart>
        </mc:Choice>
        <mc:Fallback xmlns="">
          <p:pic>
            <p:nvPicPr>
              <p:cNvPr id="3" name="Ink 2">
                <a:extLst>
                  <a:ext uri="{FF2B5EF4-FFF2-40B4-BE49-F238E27FC236}">
                    <a16:creationId xmlns:a16="http://schemas.microsoft.com/office/drawing/2014/main" id="{A95770E5-CEE4-41F0-BFE6-953AA23E6F85}"/>
                  </a:ext>
                </a:extLst>
              </p:cNvPr>
              <p:cNvPicPr>
                <a:picLocks noGrp="1" noRot="1" noChangeAspect="1" noMove="1" noResize="1" noEditPoints="1" noAdjustHandles="1" noChangeArrowheads="1" noChangeShapeType="1"/>
              </p:cNvPicPr>
              <p:nvPr/>
            </p:nvPicPr>
            <p:blipFill>
              <a:blip r:embed="rId5"/>
              <a:stretch>
                <a:fillRect/>
              </a:stretch>
            </p:blipFill>
            <p:spPr>
              <a:xfrm>
                <a:off x="1403280" y="2544480"/>
                <a:ext cx="4496040" cy="2997720"/>
              </a:xfrm>
              <a:prstGeom prst="rect">
                <a:avLst/>
              </a:prstGeom>
            </p:spPr>
          </p:pic>
        </mc:Fallback>
      </mc:AlternateContent>
      <p:pic>
        <p:nvPicPr>
          <p:cNvPr id="7" name="Audio 6">
            <a:hlinkClick r:id="" action="ppaction://media"/>
            <a:extLst>
              <a:ext uri="{FF2B5EF4-FFF2-40B4-BE49-F238E27FC236}">
                <a16:creationId xmlns:a16="http://schemas.microsoft.com/office/drawing/2014/main" id="{92E3419C-7DDD-4B81-843E-26FF1E8F6E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9961"/>
    </mc:Choice>
    <mc:Fallback xmlns="">
      <p:transition spd="slow" advTm="409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74638"/>
            <a:ext cx="5929354" cy="1143000"/>
          </a:xfrm>
        </p:spPr>
        <p:txBody>
          <a:bodyPr>
            <a:normAutofit/>
          </a:bodyPr>
          <a:lstStyle/>
          <a:p>
            <a:r>
              <a:rPr lang="en-US" sz="2400" dirty="0">
                <a:solidFill>
                  <a:srgbClr val="FF0000"/>
                </a:solidFill>
              </a:rPr>
              <a:t>Restoring arbitrary number of patterns </a:t>
            </a:r>
            <a:br>
              <a:rPr lang="en-US" sz="2000" dirty="0"/>
            </a:br>
            <a:r>
              <a:rPr lang="en-US" sz="1600" b="1" dirty="0"/>
              <a:t>without dimension extending and orthogonal transformation</a:t>
            </a:r>
            <a:endParaRPr lang="fa-IR" sz="1600" b="1" dirty="0"/>
          </a:p>
        </p:txBody>
      </p:sp>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
        <p:nvSpPr>
          <p:cNvPr id="768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76803" name="Rectangle 3"/>
          <p:cNvSpPr>
            <a:spLocks noChangeArrowheads="1"/>
          </p:cNvSpPr>
          <p:nvPr/>
        </p:nvSpPr>
        <p:spPr bwMode="auto">
          <a:xfrm>
            <a:off x="0" y="6191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680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76806" name="Rectangle 6"/>
          <p:cNvSpPr>
            <a:spLocks noChangeArrowheads="1"/>
          </p:cNvSpPr>
          <p:nvPr/>
        </p:nvSpPr>
        <p:spPr bwMode="auto">
          <a:xfrm>
            <a:off x="0" y="6191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68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76809" name="Rectangle 9"/>
          <p:cNvSpPr>
            <a:spLocks noChangeArrowheads="1"/>
          </p:cNvSpPr>
          <p:nvPr/>
        </p:nvSpPr>
        <p:spPr bwMode="auto">
          <a:xfrm>
            <a:off x="0" y="6191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6811"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76812" name="Rectangle 12"/>
          <p:cNvSpPr>
            <a:spLocks noChangeArrowheads="1"/>
          </p:cNvSpPr>
          <p:nvPr/>
        </p:nvSpPr>
        <p:spPr bwMode="auto">
          <a:xfrm>
            <a:off x="0" y="6191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6814"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76815" name="Rectangle 15"/>
          <p:cNvSpPr>
            <a:spLocks noChangeArrowheads="1"/>
          </p:cNvSpPr>
          <p:nvPr/>
        </p:nvSpPr>
        <p:spPr bwMode="auto">
          <a:xfrm>
            <a:off x="0" y="6191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34" name="TextBox 33"/>
          <p:cNvSpPr txBox="1"/>
          <p:nvPr/>
        </p:nvSpPr>
        <p:spPr>
          <a:xfrm>
            <a:off x="357158" y="1357298"/>
            <a:ext cx="8286808" cy="4401205"/>
          </a:xfrm>
          <a:prstGeom prst="rect">
            <a:avLst/>
          </a:prstGeom>
        </p:spPr>
        <p:style>
          <a:lnRef idx="2">
            <a:schemeClr val="accent2"/>
          </a:lnRef>
          <a:fillRef idx="1">
            <a:schemeClr val="lt1"/>
          </a:fillRef>
          <a:effectRef idx="0">
            <a:schemeClr val="accent2"/>
          </a:effectRef>
          <a:fontRef idx="minor">
            <a:schemeClr val="dk1"/>
          </a:fontRef>
        </p:style>
        <p:txBody>
          <a:bodyPr wrap="square" rtlCol="1">
            <a:spAutoFit/>
          </a:bodyPr>
          <a:lstStyle/>
          <a:p>
            <a:pPr marL="342900" indent="-342900">
              <a:buFont typeface="+mj-lt"/>
              <a:buAutoNum type="arabicPeriod"/>
            </a:pPr>
            <a:r>
              <a:rPr lang="en-US" sz="1400" b="1" dirty="0">
                <a:solidFill>
                  <a:srgbClr val="002060"/>
                </a:solidFill>
              </a:rPr>
              <a:t>Assume it is aimed  to train a network which associate different input patterns {S</a:t>
            </a:r>
            <a:r>
              <a:rPr lang="en-US" sz="1400" b="1" baseline="-25000" dirty="0">
                <a:solidFill>
                  <a:srgbClr val="002060"/>
                </a:solidFill>
              </a:rPr>
              <a:t>i</a:t>
            </a:r>
            <a:r>
              <a:rPr lang="en-US" sz="1400" b="1" dirty="0">
                <a:solidFill>
                  <a:srgbClr val="002060"/>
                </a:solidFill>
              </a:rPr>
              <a:t>  </a:t>
            </a:r>
            <a:r>
              <a:rPr lang="en-US" sz="1400" b="1" dirty="0" err="1">
                <a:solidFill>
                  <a:srgbClr val="002060"/>
                </a:solidFill>
              </a:rPr>
              <a:t>i</a:t>
            </a:r>
            <a:r>
              <a:rPr lang="en-US" sz="1400" b="1" dirty="0">
                <a:solidFill>
                  <a:srgbClr val="002060"/>
                </a:solidFill>
              </a:rPr>
              <a:t>=1,2..,P}   to target patterns {</a:t>
            </a:r>
            <a:r>
              <a:rPr lang="en-US" sz="1400" b="1" dirty="0" err="1">
                <a:solidFill>
                  <a:srgbClr val="002060"/>
                </a:solidFill>
              </a:rPr>
              <a:t>t</a:t>
            </a:r>
            <a:r>
              <a:rPr lang="en-US" sz="1400" b="1" baseline="-25000" dirty="0" err="1">
                <a:solidFill>
                  <a:srgbClr val="002060"/>
                </a:solidFill>
              </a:rPr>
              <a:t>i</a:t>
            </a:r>
            <a:r>
              <a:rPr lang="en-US" sz="1400" b="1" dirty="0">
                <a:solidFill>
                  <a:srgbClr val="002060"/>
                </a:solidFill>
              </a:rPr>
              <a:t>  </a:t>
            </a:r>
            <a:r>
              <a:rPr lang="en-US" sz="1400" b="1" dirty="0" err="1">
                <a:solidFill>
                  <a:srgbClr val="002060"/>
                </a:solidFill>
              </a:rPr>
              <a:t>i</a:t>
            </a:r>
            <a:r>
              <a:rPr lang="en-US" sz="1400" b="1" dirty="0">
                <a:solidFill>
                  <a:srgbClr val="002060"/>
                </a:solidFill>
              </a:rPr>
              <a:t>=1,2..,P} .</a:t>
            </a:r>
          </a:p>
          <a:p>
            <a:pPr marL="342900" indent="-342900">
              <a:buFont typeface="+mj-lt"/>
              <a:buAutoNum type="arabicPeriod"/>
            </a:pPr>
            <a:r>
              <a:rPr lang="en-US" sz="1400" b="1" dirty="0">
                <a:solidFill>
                  <a:srgbClr val="002060"/>
                </a:solidFill>
              </a:rPr>
              <a:t>Define a nonlinear scalar function with n-dimensional input variable: y=f(x). Such function must have at least “P” local minimum points :{y=</a:t>
            </a:r>
            <a:r>
              <a:rPr lang="en-US" sz="1400" b="1" dirty="0" err="1">
                <a:solidFill>
                  <a:srgbClr val="002060"/>
                </a:solidFill>
              </a:rPr>
              <a:t>f</a:t>
            </a:r>
            <a:r>
              <a:rPr lang="en-US" sz="1400" b="1" baseline="-25000" dirty="0" err="1">
                <a:solidFill>
                  <a:srgbClr val="002060"/>
                </a:solidFill>
              </a:rPr>
              <a:t>i</a:t>
            </a:r>
            <a:r>
              <a:rPr lang="en-US" sz="1400" b="1" dirty="0">
                <a:solidFill>
                  <a:srgbClr val="002060"/>
                </a:solidFill>
              </a:rPr>
              <a:t>  </a:t>
            </a:r>
            <a:r>
              <a:rPr lang="en-US" sz="1400" b="1" dirty="0" err="1">
                <a:solidFill>
                  <a:srgbClr val="002060"/>
                </a:solidFill>
              </a:rPr>
              <a:t>i</a:t>
            </a:r>
            <a:r>
              <a:rPr lang="en-US" sz="1400" b="1" dirty="0">
                <a:solidFill>
                  <a:srgbClr val="002060"/>
                </a:solidFill>
              </a:rPr>
              <a:t>=1,2..,P} at {x=S</a:t>
            </a:r>
            <a:r>
              <a:rPr lang="en-US" sz="1400" b="1" baseline="-25000" dirty="0">
                <a:solidFill>
                  <a:srgbClr val="002060"/>
                </a:solidFill>
              </a:rPr>
              <a:t>i</a:t>
            </a:r>
            <a:r>
              <a:rPr lang="en-US" sz="1400" b="1" dirty="0">
                <a:solidFill>
                  <a:srgbClr val="002060"/>
                </a:solidFill>
              </a:rPr>
              <a:t>  </a:t>
            </a:r>
            <a:r>
              <a:rPr lang="en-US" sz="1400" b="1" dirty="0" err="1">
                <a:solidFill>
                  <a:srgbClr val="002060"/>
                </a:solidFill>
              </a:rPr>
              <a:t>i</a:t>
            </a:r>
            <a:r>
              <a:rPr lang="en-US" sz="1400" b="1" dirty="0">
                <a:solidFill>
                  <a:srgbClr val="002060"/>
                </a:solidFill>
              </a:rPr>
              <a:t>=1,2..,P} .</a:t>
            </a:r>
          </a:p>
          <a:p>
            <a:pPr marL="342900" indent="-342900">
              <a:buFont typeface="+mj-lt"/>
              <a:buAutoNum type="arabicPeriod"/>
            </a:pPr>
            <a:r>
              <a:rPr lang="en-US" sz="1400" b="1" dirty="0">
                <a:solidFill>
                  <a:srgbClr val="002060"/>
                </a:solidFill>
              </a:rPr>
              <a:t>Assume that each local minimum point  (y=</a:t>
            </a:r>
            <a:r>
              <a:rPr lang="en-US" sz="1400" b="1" dirty="0" err="1">
                <a:solidFill>
                  <a:srgbClr val="002060"/>
                </a:solidFill>
              </a:rPr>
              <a:t>f</a:t>
            </a:r>
            <a:r>
              <a:rPr lang="en-US" sz="1400" b="1" baseline="-25000" dirty="0" err="1">
                <a:solidFill>
                  <a:srgbClr val="002060"/>
                </a:solidFill>
              </a:rPr>
              <a:t>i</a:t>
            </a:r>
            <a:r>
              <a:rPr lang="en-US" sz="1400" b="1" dirty="0">
                <a:solidFill>
                  <a:srgbClr val="002060"/>
                </a:solidFill>
              </a:rPr>
              <a:t>) denotes the output patterns (</a:t>
            </a:r>
            <a:r>
              <a:rPr lang="en-US" sz="1400" b="1" dirty="0" err="1">
                <a:solidFill>
                  <a:srgbClr val="002060"/>
                </a:solidFill>
              </a:rPr>
              <a:t>t</a:t>
            </a:r>
            <a:r>
              <a:rPr lang="en-US" sz="1400" b="1" baseline="-25000" dirty="0" err="1">
                <a:solidFill>
                  <a:srgbClr val="002060"/>
                </a:solidFill>
              </a:rPr>
              <a:t>i</a:t>
            </a:r>
            <a:r>
              <a:rPr lang="en-US" sz="1400" b="1" dirty="0">
                <a:solidFill>
                  <a:srgbClr val="002060"/>
                </a:solidFill>
              </a:rPr>
              <a:t>) and for two equal (not equal) output patterns two corresponding levels are equal (not equal) .</a:t>
            </a:r>
          </a:p>
          <a:p>
            <a:pPr marL="342900" indent="-342900">
              <a:buFont typeface="+mj-lt"/>
              <a:buAutoNum type="arabicPeriod"/>
            </a:pPr>
            <a:r>
              <a:rPr lang="en-US" sz="1400" b="1" dirty="0">
                <a:solidFill>
                  <a:srgbClr val="002060"/>
                </a:solidFill>
              </a:rPr>
              <a:t>Now define a network which has two sequenced parts. At the First part the Network in a recurrent structure updates the input pattern by Gradient descent of the defined function. At the second part the Network produce the output of the function based on the updated input (by the first part).</a:t>
            </a:r>
          </a:p>
          <a:p>
            <a:pPr marL="342900" indent="-342900">
              <a:buFont typeface="+mj-lt"/>
              <a:buAutoNum type="arabicPeriod"/>
            </a:pPr>
            <a:r>
              <a:rPr lang="en-US" sz="1400" b="1" dirty="0">
                <a:solidFill>
                  <a:srgbClr val="002060"/>
                </a:solidFill>
              </a:rPr>
              <a:t>It is expected that the network at first part converges to an input pattern (</a:t>
            </a:r>
            <a:r>
              <a:rPr lang="en-US" sz="1400" b="1" dirty="0" err="1">
                <a:solidFill>
                  <a:srgbClr val="002060"/>
                </a:solidFill>
              </a:rPr>
              <a:t>S</a:t>
            </a:r>
            <a:r>
              <a:rPr lang="en-US" sz="1400" b="1" baseline="-25000" dirty="0" err="1">
                <a:solidFill>
                  <a:srgbClr val="002060"/>
                </a:solidFill>
              </a:rPr>
              <a:t>j</a:t>
            </a:r>
            <a:r>
              <a:rPr lang="en-US" sz="1400" b="1" dirty="0">
                <a:solidFill>
                  <a:srgbClr val="002060"/>
                </a:solidFill>
              </a:rPr>
              <a:t>) and in the second part (</a:t>
            </a:r>
            <a:r>
              <a:rPr lang="en-US" sz="1400" b="1" dirty="0" err="1">
                <a:solidFill>
                  <a:srgbClr val="002060"/>
                </a:solidFill>
              </a:rPr>
              <a:t>f</a:t>
            </a:r>
            <a:r>
              <a:rPr lang="en-US" sz="1400" b="1" baseline="-25000" dirty="0" err="1">
                <a:solidFill>
                  <a:srgbClr val="002060"/>
                </a:solidFill>
              </a:rPr>
              <a:t>j</a:t>
            </a:r>
            <a:r>
              <a:rPr lang="en-US" sz="1400" b="1" dirty="0">
                <a:solidFill>
                  <a:srgbClr val="002060"/>
                </a:solidFill>
              </a:rPr>
              <a:t>) will be appeared which is considered as a label for (</a:t>
            </a:r>
            <a:r>
              <a:rPr lang="en-US" sz="1400" b="1" dirty="0" err="1">
                <a:solidFill>
                  <a:srgbClr val="002060"/>
                </a:solidFill>
              </a:rPr>
              <a:t>t</a:t>
            </a:r>
            <a:r>
              <a:rPr lang="en-US" sz="1400" b="1" baseline="-25000" dirty="0" err="1">
                <a:solidFill>
                  <a:srgbClr val="002060"/>
                </a:solidFill>
              </a:rPr>
              <a:t>j</a:t>
            </a:r>
            <a:r>
              <a:rPr lang="en-US" sz="1400" b="1" dirty="0">
                <a:solidFill>
                  <a:srgbClr val="002060"/>
                </a:solidFill>
              </a:rPr>
              <a:t>).</a:t>
            </a:r>
          </a:p>
          <a:p>
            <a:pPr marL="342900" indent="-342900">
              <a:buFont typeface="+mj-lt"/>
              <a:buAutoNum type="arabicPeriod"/>
            </a:pPr>
            <a:endParaRPr lang="en-US" sz="1400" b="1" dirty="0">
              <a:solidFill>
                <a:srgbClr val="002060"/>
              </a:solidFill>
            </a:endParaRPr>
          </a:p>
          <a:p>
            <a:pPr marL="342900" indent="-342900">
              <a:buFont typeface="+mj-lt"/>
              <a:buAutoNum type="arabicPeriod"/>
            </a:pPr>
            <a:endParaRPr lang="en-US" sz="1400" b="1" dirty="0">
              <a:solidFill>
                <a:srgbClr val="002060"/>
              </a:solidFill>
            </a:endParaRPr>
          </a:p>
          <a:p>
            <a:pPr marL="342900" indent="-342900">
              <a:buFont typeface="+mj-lt"/>
              <a:buAutoNum type="arabicPeriod"/>
            </a:pPr>
            <a:endParaRPr lang="en-US" sz="1400" b="1" dirty="0">
              <a:solidFill>
                <a:srgbClr val="002060"/>
              </a:solidFill>
            </a:endParaRPr>
          </a:p>
          <a:p>
            <a:pPr marL="342900" indent="-342900">
              <a:buFont typeface="+mj-lt"/>
              <a:buAutoNum type="arabicPeriod"/>
            </a:pPr>
            <a:endParaRPr lang="en-US" sz="1400" b="1" dirty="0">
              <a:solidFill>
                <a:srgbClr val="002060"/>
              </a:solidFill>
            </a:endParaRPr>
          </a:p>
          <a:p>
            <a:pPr marL="342900" indent="-342900">
              <a:buFont typeface="+mj-lt"/>
              <a:buAutoNum type="arabicPeriod"/>
            </a:pPr>
            <a:endParaRPr lang="en-US" sz="1400" b="1" dirty="0">
              <a:solidFill>
                <a:srgbClr val="002060"/>
              </a:solidFill>
            </a:endParaRPr>
          </a:p>
          <a:p>
            <a:pPr marL="342900" indent="-342900">
              <a:buFont typeface="+mj-lt"/>
              <a:buAutoNum type="arabicPeriod"/>
            </a:pPr>
            <a:endParaRPr lang="en-US" sz="1400" b="1" dirty="0">
              <a:solidFill>
                <a:srgbClr val="002060"/>
              </a:solidFill>
            </a:endParaRPr>
          </a:p>
          <a:p>
            <a:pPr marL="342900" indent="-342900">
              <a:buFont typeface="+mj-lt"/>
              <a:buAutoNum type="arabicPeriod"/>
            </a:pPr>
            <a:endParaRPr lang="en-US" sz="1400" b="1" dirty="0">
              <a:solidFill>
                <a:srgbClr val="002060"/>
              </a:solidFill>
            </a:endParaRPr>
          </a:p>
          <a:p>
            <a:pPr marL="342900" indent="-342900">
              <a:buFont typeface="+mj-lt"/>
              <a:buAutoNum type="arabicPeriod"/>
            </a:pPr>
            <a:endParaRPr lang="en-US" sz="1400" b="1" dirty="0">
              <a:solidFill>
                <a:srgbClr val="002060"/>
              </a:solidFill>
            </a:endParaRPr>
          </a:p>
          <a:p>
            <a:pPr marL="342900" indent="-342900">
              <a:buFont typeface="+mj-lt"/>
              <a:buAutoNum type="arabicPeriod"/>
            </a:pPr>
            <a:endParaRPr lang="en-US" sz="1400" b="1" dirty="0">
              <a:solidFill>
                <a:srgbClr val="002060"/>
              </a:solidFill>
            </a:endParaRPr>
          </a:p>
        </p:txBody>
      </p:sp>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8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8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86"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8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90"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92"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94" name="Rectangle 1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96"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597" name="Rectangle 21"/>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4599" name="Rectangle 2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600" name="Rectangle 24"/>
          <p:cNvSpPr>
            <a:spLocks noChangeArrowheads="1"/>
          </p:cNvSpPr>
          <p:nvPr/>
        </p:nvSpPr>
        <p:spPr bwMode="auto">
          <a:xfrm>
            <a:off x="0" y="7715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4602" name="Rectangle 2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604" name="Rectangle 2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606" name="Rectangle 3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24607" name="Rectangle 31"/>
          <p:cNvSpPr>
            <a:spLocks noChangeArrowheads="1"/>
          </p:cNvSpPr>
          <p:nvPr/>
        </p:nvSpPr>
        <p:spPr bwMode="auto">
          <a:xfrm>
            <a:off x="0" y="785794"/>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24609" name="Rectangle 3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grpSp>
        <p:nvGrpSpPr>
          <p:cNvPr id="133" name="Group 132"/>
          <p:cNvGrpSpPr/>
          <p:nvPr/>
        </p:nvGrpSpPr>
        <p:grpSpPr>
          <a:xfrm>
            <a:off x="4572000" y="4500570"/>
            <a:ext cx="4000528" cy="571504"/>
            <a:chOff x="4929190" y="4357694"/>
            <a:chExt cx="4000528" cy="571504"/>
          </a:xfrm>
        </p:grpSpPr>
        <p:sp>
          <p:nvSpPr>
            <p:cNvPr id="81" name="Rounded Rectangle 80"/>
            <p:cNvSpPr/>
            <p:nvPr/>
          </p:nvSpPr>
          <p:spPr>
            <a:xfrm>
              <a:off x="5429256" y="4357694"/>
              <a:ext cx="1143008" cy="571504"/>
            </a:xfrm>
            <a:prstGeom prst="roundRect">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sp>
          <p:nvSpPr>
            <p:cNvPr id="88" name="Rounded Rectangle 87"/>
            <p:cNvSpPr/>
            <p:nvPr/>
          </p:nvSpPr>
          <p:spPr>
            <a:xfrm>
              <a:off x="6929454" y="4357694"/>
              <a:ext cx="1000132" cy="571504"/>
            </a:xfrm>
            <a:prstGeom prst="round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pic>
          <p:nvPicPr>
            <p:cNvPr id="89"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072330" y="4572008"/>
              <a:ext cx="542925" cy="161925"/>
            </a:xfrm>
            <a:prstGeom prst="rect">
              <a:avLst/>
            </a:prstGeom>
            <a:noFill/>
          </p:spPr>
        </p:pic>
        <p:cxnSp>
          <p:nvCxnSpPr>
            <p:cNvPr id="94" name="Straight Arrow Connector 93"/>
            <p:cNvCxnSpPr/>
            <p:nvPr/>
          </p:nvCxnSpPr>
          <p:spPr>
            <a:xfrm>
              <a:off x="5072066" y="4713296"/>
              <a:ext cx="35719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1" idx="3"/>
              <a:endCxn id="88" idx="1"/>
            </p:cNvCxnSpPr>
            <p:nvPr/>
          </p:nvCxnSpPr>
          <p:spPr>
            <a:xfrm>
              <a:off x="6572264" y="4643446"/>
              <a:ext cx="357190"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595" name="Picture 19"/>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5214942" y="4767273"/>
              <a:ext cx="161925" cy="161925"/>
            </a:xfrm>
            <a:prstGeom prst="rect">
              <a:avLst/>
            </a:prstGeom>
            <a:noFill/>
          </p:spPr>
        </p:pic>
        <p:pic>
          <p:nvPicPr>
            <p:cNvPr id="24601" name="Picture 25"/>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643702" y="4695835"/>
              <a:ext cx="161925" cy="161925"/>
            </a:xfrm>
            <a:prstGeom prst="rect">
              <a:avLst/>
            </a:prstGeom>
            <a:noFill/>
          </p:spPr>
        </p:pic>
        <p:pic>
          <p:nvPicPr>
            <p:cNvPr id="24603" name="Picture 27"/>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8310593" y="4572008"/>
              <a:ext cx="619125" cy="161925"/>
            </a:xfrm>
            <a:prstGeom prst="rect">
              <a:avLst/>
            </a:prstGeom>
            <a:noFill/>
          </p:spPr>
        </p:pic>
        <p:cxnSp>
          <p:nvCxnSpPr>
            <p:cNvPr id="113" name="Straight Arrow Connector 112"/>
            <p:cNvCxnSpPr/>
            <p:nvPr/>
          </p:nvCxnSpPr>
          <p:spPr>
            <a:xfrm flipV="1">
              <a:off x="7934348" y="4643446"/>
              <a:ext cx="280990" cy="9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hape 114"/>
            <p:cNvCxnSpPr/>
            <p:nvPr/>
          </p:nvCxnSpPr>
          <p:spPr>
            <a:xfrm rot="10800000">
              <a:off x="5429256" y="4641857"/>
              <a:ext cx="1428760" cy="1588"/>
            </a:xfrm>
            <a:prstGeom prst="bentConnector5">
              <a:avLst>
                <a:gd name="adj1" fmla="val 14000"/>
                <a:gd name="adj2" fmla="val 25291947"/>
                <a:gd name="adj3" fmla="val 112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605" name="Picture 29"/>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475446" y="4500571"/>
              <a:ext cx="1025347" cy="285752"/>
            </a:xfrm>
            <a:prstGeom prst="rect">
              <a:avLst/>
            </a:prstGeom>
            <a:noFill/>
          </p:spPr>
        </p:pic>
        <p:pic>
          <p:nvPicPr>
            <p:cNvPr id="24608" name="Picture 32"/>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4929190" y="4624397"/>
              <a:ext cx="76200" cy="161925"/>
            </a:xfrm>
            <a:prstGeom prst="rect">
              <a:avLst/>
            </a:prstGeom>
            <a:noFill/>
          </p:spPr>
        </p:pic>
      </p:grpSp>
      <p:grpSp>
        <p:nvGrpSpPr>
          <p:cNvPr id="136" name="Group 135"/>
          <p:cNvGrpSpPr/>
          <p:nvPr/>
        </p:nvGrpSpPr>
        <p:grpSpPr>
          <a:xfrm>
            <a:off x="571472" y="4071943"/>
            <a:ext cx="3786214" cy="1428760"/>
            <a:chOff x="571472" y="4071942"/>
            <a:chExt cx="4500594" cy="1590685"/>
          </a:xfrm>
        </p:grpSpPr>
        <p:cxnSp>
          <p:nvCxnSpPr>
            <p:cNvPr id="39" name="Straight Arrow Connector 38"/>
            <p:cNvCxnSpPr/>
            <p:nvPr/>
          </p:nvCxnSpPr>
          <p:spPr>
            <a:xfrm>
              <a:off x="1214414" y="5429264"/>
              <a:ext cx="38576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571472" y="4071942"/>
              <a:ext cx="4257680" cy="1590685"/>
              <a:chOff x="571472" y="4071942"/>
              <a:chExt cx="4257680" cy="1590685"/>
            </a:xfrm>
          </p:grpSpPr>
          <p:sp>
            <p:nvSpPr>
              <p:cNvPr id="36" name="Freeform 35"/>
              <p:cNvSpPr/>
              <p:nvPr/>
            </p:nvSpPr>
            <p:spPr>
              <a:xfrm>
                <a:off x="1285852" y="4117989"/>
                <a:ext cx="3543300" cy="1239837"/>
              </a:xfrm>
              <a:custGeom>
                <a:avLst/>
                <a:gdLst>
                  <a:gd name="connsiteX0" fmla="*/ 0 w 3543300"/>
                  <a:gd name="connsiteY0" fmla="*/ 44450 h 1239837"/>
                  <a:gd name="connsiteX1" fmla="*/ 180975 w 3543300"/>
                  <a:gd name="connsiteY1" fmla="*/ 215900 h 1239837"/>
                  <a:gd name="connsiteX2" fmla="*/ 314325 w 3543300"/>
                  <a:gd name="connsiteY2" fmla="*/ 730250 h 1239837"/>
                  <a:gd name="connsiteX3" fmla="*/ 590550 w 3543300"/>
                  <a:gd name="connsiteY3" fmla="*/ 254000 h 1239837"/>
                  <a:gd name="connsiteX4" fmla="*/ 962025 w 3543300"/>
                  <a:gd name="connsiteY4" fmla="*/ 977900 h 1239837"/>
                  <a:gd name="connsiteX5" fmla="*/ 1276350 w 3543300"/>
                  <a:gd name="connsiteY5" fmla="*/ 339725 h 1239837"/>
                  <a:gd name="connsiteX6" fmla="*/ 1619250 w 3543300"/>
                  <a:gd name="connsiteY6" fmla="*/ 854075 h 1239837"/>
                  <a:gd name="connsiteX7" fmla="*/ 2114550 w 3543300"/>
                  <a:gd name="connsiteY7" fmla="*/ 63500 h 1239837"/>
                  <a:gd name="connsiteX8" fmla="*/ 2371725 w 3543300"/>
                  <a:gd name="connsiteY8" fmla="*/ 1235075 h 1239837"/>
                  <a:gd name="connsiteX9" fmla="*/ 2524125 w 3543300"/>
                  <a:gd name="connsiteY9" fmla="*/ 92075 h 1239837"/>
                  <a:gd name="connsiteX10" fmla="*/ 3171825 w 3543300"/>
                  <a:gd name="connsiteY10" fmla="*/ 739775 h 1239837"/>
                  <a:gd name="connsiteX11" fmla="*/ 3543300 w 3543300"/>
                  <a:gd name="connsiteY11" fmla="*/ 73025 h 123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3300" h="1239837">
                    <a:moveTo>
                      <a:pt x="0" y="44450"/>
                    </a:moveTo>
                    <a:cubicBezTo>
                      <a:pt x="64294" y="73025"/>
                      <a:pt x="128588" y="101600"/>
                      <a:pt x="180975" y="215900"/>
                    </a:cubicBezTo>
                    <a:cubicBezTo>
                      <a:pt x="233363" y="330200"/>
                      <a:pt x="246063" y="723900"/>
                      <a:pt x="314325" y="730250"/>
                    </a:cubicBezTo>
                    <a:cubicBezTo>
                      <a:pt x="382588" y="736600"/>
                      <a:pt x="482600" y="212725"/>
                      <a:pt x="590550" y="254000"/>
                    </a:cubicBezTo>
                    <a:cubicBezTo>
                      <a:pt x="698500" y="295275"/>
                      <a:pt x="847725" y="963612"/>
                      <a:pt x="962025" y="977900"/>
                    </a:cubicBezTo>
                    <a:cubicBezTo>
                      <a:pt x="1076325" y="992188"/>
                      <a:pt x="1166813" y="360362"/>
                      <a:pt x="1276350" y="339725"/>
                    </a:cubicBezTo>
                    <a:cubicBezTo>
                      <a:pt x="1385887" y="319088"/>
                      <a:pt x="1479550" y="900113"/>
                      <a:pt x="1619250" y="854075"/>
                    </a:cubicBezTo>
                    <a:cubicBezTo>
                      <a:pt x="1758950" y="808038"/>
                      <a:pt x="1989138" y="0"/>
                      <a:pt x="2114550" y="63500"/>
                    </a:cubicBezTo>
                    <a:cubicBezTo>
                      <a:pt x="2239962" y="127000"/>
                      <a:pt x="2303463" y="1230313"/>
                      <a:pt x="2371725" y="1235075"/>
                    </a:cubicBezTo>
                    <a:cubicBezTo>
                      <a:pt x="2439987" y="1239837"/>
                      <a:pt x="2390775" y="174625"/>
                      <a:pt x="2524125" y="92075"/>
                    </a:cubicBezTo>
                    <a:cubicBezTo>
                      <a:pt x="2657475" y="9525"/>
                      <a:pt x="3001963" y="742950"/>
                      <a:pt x="3171825" y="739775"/>
                    </a:cubicBezTo>
                    <a:cubicBezTo>
                      <a:pt x="3341687" y="736600"/>
                      <a:pt x="3442493" y="404812"/>
                      <a:pt x="3543300" y="73025"/>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fa-IR"/>
              </a:p>
            </p:txBody>
          </p:sp>
          <p:cxnSp>
            <p:nvCxnSpPr>
              <p:cNvPr id="38" name="Straight Arrow Connector 37"/>
              <p:cNvCxnSpPr/>
              <p:nvPr/>
            </p:nvCxnSpPr>
            <p:spPr>
              <a:xfrm rot="5400000" flipH="1" flipV="1">
                <a:off x="535753" y="4750603"/>
                <a:ext cx="135732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214414" y="4857760"/>
                <a:ext cx="35719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H="1" flipV="1">
                <a:off x="1286249" y="5143115"/>
                <a:ext cx="571504" cy="7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1571604" y="4786322"/>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4577" name="Picture 1"/>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1571604" y="5429264"/>
                <a:ext cx="123825" cy="161925"/>
              </a:xfrm>
              <a:prstGeom prst="rect">
                <a:avLst/>
              </a:prstGeom>
              <a:noFill/>
            </p:spPr>
          </p:pic>
          <p:pic>
            <p:nvPicPr>
              <p:cNvPr id="24579" name="Picture 3"/>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1000100" y="4786322"/>
                <a:ext cx="114300" cy="161925"/>
              </a:xfrm>
              <a:prstGeom prst="rect">
                <a:avLst/>
              </a:prstGeom>
              <a:noFill/>
            </p:spPr>
          </p:pic>
          <p:cxnSp>
            <p:nvCxnSpPr>
              <p:cNvPr id="66" name="Straight Connector 65"/>
              <p:cNvCxnSpPr/>
              <p:nvPr/>
            </p:nvCxnSpPr>
            <p:spPr>
              <a:xfrm rot="5400000" flipH="1" flipV="1">
                <a:off x="2714215" y="5214553"/>
                <a:ext cx="428628" cy="7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214414" y="5000636"/>
                <a:ext cx="1704988" cy="95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4581" name="Picture 5"/>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2928926" y="5500702"/>
                <a:ext cx="104775" cy="161925"/>
              </a:xfrm>
              <a:prstGeom prst="rect">
                <a:avLst/>
              </a:prstGeom>
              <a:noFill/>
            </p:spPr>
          </p:pic>
          <p:pic>
            <p:nvPicPr>
              <p:cNvPr id="24583" name="Picture 7"/>
              <p:cNvPicPr>
                <a:picLocks noChangeAspect="1" noChangeArrowheads="1"/>
              </p:cNvPicPr>
              <p:nvPr/>
            </p:nvPicPr>
            <p:blipFill>
              <a:blip r:embed="rId14">
                <a:clrChange>
                  <a:clrFrom>
                    <a:srgbClr val="FFFFFF"/>
                  </a:clrFrom>
                  <a:clrTo>
                    <a:srgbClr val="FFFFFF">
                      <a:alpha val="0"/>
                    </a:srgbClr>
                  </a:clrTo>
                </a:clrChange>
              </a:blip>
              <a:srcRect/>
              <a:stretch>
                <a:fillRect/>
              </a:stretch>
            </p:blipFill>
            <p:spPr bwMode="auto">
              <a:xfrm>
                <a:off x="1000100" y="4929198"/>
                <a:ext cx="95250" cy="161925"/>
              </a:xfrm>
              <a:prstGeom prst="rect">
                <a:avLst/>
              </a:prstGeom>
              <a:noFill/>
            </p:spPr>
          </p:pic>
          <p:sp>
            <p:nvSpPr>
              <p:cNvPr id="77" name="Oval 76"/>
              <p:cNvSpPr/>
              <p:nvPr/>
            </p:nvSpPr>
            <p:spPr>
              <a:xfrm>
                <a:off x="2214546" y="5072074"/>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8" name="Oval 77"/>
              <p:cNvSpPr/>
              <p:nvPr/>
            </p:nvSpPr>
            <p:spPr>
              <a:xfrm>
                <a:off x="2857488" y="4938722"/>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9" name="Oval 78"/>
              <p:cNvSpPr/>
              <p:nvPr/>
            </p:nvSpPr>
            <p:spPr>
              <a:xfrm>
                <a:off x="3643306" y="5286388"/>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0" name="Oval 79"/>
              <p:cNvSpPr/>
              <p:nvPr/>
            </p:nvSpPr>
            <p:spPr>
              <a:xfrm>
                <a:off x="4429124" y="4857760"/>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4589"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71472" y="4071942"/>
                <a:ext cx="542925" cy="161925"/>
              </a:xfrm>
              <a:prstGeom prst="rect">
                <a:avLst/>
              </a:prstGeom>
              <a:noFill/>
            </p:spPr>
          </p:pic>
        </p:grpSp>
        <p:pic>
          <p:nvPicPr>
            <p:cNvPr id="135" name="Picture 11"/>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4817315" y="5500701"/>
              <a:ext cx="76200" cy="161925"/>
            </a:xfrm>
            <a:prstGeom prst="rect">
              <a:avLst/>
            </a:prstGeom>
            <a:noFill/>
          </p:spPr>
        </p:pic>
      </p:grp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3" name="Ink 2">
                <a:extLst>
                  <a:ext uri="{FF2B5EF4-FFF2-40B4-BE49-F238E27FC236}">
                    <a16:creationId xmlns:a16="http://schemas.microsoft.com/office/drawing/2014/main" id="{8442394B-36C8-45D5-9899-96ECD40C4AB0}"/>
                  </a:ext>
                </a:extLst>
              </p14:cNvPr>
              <p14:cNvContentPartPr/>
              <p14:nvPr>
                <p:extLst>
                  <p:ext uri="{42D2F446-02D8-4167-A562-619A0277C38B}">
                    <p15:isNarration xmlns:p15="http://schemas.microsoft.com/office/powerpoint/2012/main" val="1"/>
                  </p:ext>
                </p:extLst>
              </p14:nvPr>
            </p14:nvContentPartPr>
            <p14:xfrm>
              <a:off x="279000" y="1762560"/>
              <a:ext cx="7821000" cy="3572640"/>
            </p14:xfrm>
          </p:contentPart>
        </mc:Choice>
        <mc:Fallback xmlns="">
          <p:pic>
            <p:nvPicPr>
              <p:cNvPr id="3" name="Ink 2">
                <a:extLst>
                  <a:ext uri="{FF2B5EF4-FFF2-40B4-BE49-F238E27FC236}">
                    <a16:creationId xmlns:a16="http://schemas.microsoft.com/office/drawing/2014/main" id="{8442394B-36C8-45D5-9899-96ECD40C4AB0}"/>
                  </a:ext>
                </a:extLst>
              </p:cNvPr>
              <p:cNvPicPr>
                <a:picLocks noGrp="1" noRot="1" noChangeAspect="1" noMove="1" noResize="1" noEditPoints="1" noAdjustHandles="1" noChangeArrowheads="1" noChangeShapeType="1"/>
              </p:cNvPicPr>
              <p:nvPr/>
            </p:nvPicPr>
            <p:blipFill>
              <a:blip r:embed="rId16"/>
              <a:stretch>
                <a:fillRect/>
              </a:stretch>
            </p:blipFill>
            <p:spPr>
              <a:xfrm>
                <a:off x="263160" y="1699200"/>
                <a:ext cx="7852320" cy="3699360"/>
              </a:xfrm>
              <a:prstGeom prst="rect">
                <a:avLst/>
              </a:prstGeom>
            </p:spPr>
          </p:pic>
        </mc:Fallback>
      </mc:AlternateContent>
      <p:pic>
        <p:nvPicPr>
          <p:cNvPr id="6" name="Audio 5">
            <a:hlinkClick r:id="" action="ppaction://media"/>
            <a:extLst>
              <a:ext uri="{FF2B5EF4-FFF2-40B4-BE49-F238E27FC236}">
                <a16:creationId xmlns:a16="http://schemas.microsoft.com/office/drawing/2014/main" id="{6371E74E-250C-4C19-9660-7CA53D32FF05}"/>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5686"/>
    </mc:Choice>
    <mc:Fallback xmlns="">
      <p:transition spd="slow" advTm="415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6529</TotalTime>
  <Words>516</Words>
  <Application>Microsoft Office PowerPoint</Application>
  <PresentationFormat>On-screen Show (4:3)</PresentationFormat>
  <Paragraphs>53</Paragraphs>
  <Slides>5</Slides>
  <Notes>2</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Proof:</vt:lpstr>
      <vt:lpstr>PowerPoint Presentation</vt:lpstr>
      <vt:lpstr>Capacity of one layer MNN in restoring input patterns</vt:lpstr>
      <vt:lpstr>How to utilize Hebbian Memory Networks for (1) non-orthogonal, (2) analogue input patterns (3) with high enough capacity?</vt:lpstr>
      <vt:lpstr>Restoring arbitrary number of patterns  without dimension extending and orthogonal transformation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Memory Neural Networks</dc:title>
  <dc:creator>Hamed Ahangari</dc:creator>
  <cp:lastModifiedBy>Dr-Kalhor</cp:lastModifiedBy>
  <cp:revision>564</cp:revision>
  <dcterms:created xsi:type="dcterms:W3CDTF">2006-08-16T00:00:00Z</dcterms:created>
  <dcterms:modified xsi:type="dcterms:W3CDTF">2020-04-28T09:08:19Z</dcterms:modified>
</cp:coreProperties>
</file>